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9" r:id="rId5"/>
    <p:sldId id="259" r:id="rId6"/>
    <p:sldId id="260" r:id="rId7"/>
    <p:sldId id="270" r:id="rId8"/>
    <p:sldId id="262" r:id="rId9"/>
    <p:sldId id="263" r:id="rId10"/>
    <p:sldId id="271" r:id="rId11"/>
    <p:sldId id="264" r:id="rId12"/>
    <p:sldId id="266" r:id="rId13"/>
    <p:sldId id="272" r:id="rId14"/>
    <p:sldId id="267" r:id="rId15"/>
    <p:sldId id="268" r:id="rId16"/>
    <p:sldId id="273" r:id="rId17"/>
    <p:sldId id="265"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74F747BD-515E-4346-B5DA-6E60C6B9D967}" type="datetimeFigureOut">
              <a:rPr lang="de-DE" smtClean="0"/>
              <a:t>28.01.2021</a:t>
            </a:fld>
            <a:endParaRPr lang="de-DE"/>
          </a:p>
        </p:txBody>
      </p:sp>
      <p:sp>
        <p:nvSpPr>
          <p:cNvPr id="19" name="18 - Θέση υποσέλιδου"/>
          <p:cNvSpPr>
            <a:spLocks noGrp="1"/>
          </p:cNvSpPr>
          <p:nvPr>
            <p:ph type="ftr" sz="quarter" idx="11"/>
          </p:nvPr>
        </p:nvSpPr>
        <p:spPr/>
        <p:txBody>
          <a:bodyPr/>
          <a:lstStyle/>
          <a:p>
            <a:endParaRPr lang="de-DE"/>
          </a:p>
        </p:txBody>
      </p:sp>
      <p:sp>
        <p:nvSpPr>
          <p:cNvPr id="27" name="26 - Θέση αριθμού διαφάνειας"/>
          <p:cNvSpPr>
            <a:spLocks noGrp="1"/>
          </p:cNvSpPr>
          <p:nvPr>
            <p:ph type="sldNum" sz="quarter" idx="12"/>
          </p:nvPr>
        </p:nvSpPr>
        <p:spPr/>
        <p:txBody>
          <a:bodyPr/>
          <a:lstStyle/>
          <a:p>
            <a:fld id="{9E25FB94-90A1-4E4B-A81D-E39397E01D29}" type="slidenum">
              <a:rPr lang="de-DE" smtClean="0"/>
              <a:t>‹#›</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4F747BD-515E-4346-B5DA-6E60C6B9D967}" type="datetimeFigureOut">
              <a:rPr lang="de-DE" smtClean="0"/>
              <a:t>28.01.2021</a:t>
            </a:fld>
            <a:endParaRPr lang="de-DE"/>
          </a:p>
        </p:txBody>
      </p:sp>
      <p:sp>
        <p:nvSpPr>
          <p:cNvPr id="5" name="4 - Θέση υποσέλιδου"/>
          <p:cNvSpPr>
            <a:spLocks noGrp="1"/>
          </p:cNvSpPr>
          <p:nvPr>
            <p:ph type="ftr" sz="quarter" idx="11"/>
          </p:nvPr>
        </p:nvSpPr>
        <p:spPr/>
        <p:txBody>
          <a:bodyPr/>
          <a:lstStyle/>
          <a:p>
            <a:endParaRPr lang="de-DE"/>
          </a:p>
        </p:txBody>
      </p:sp>
      <p:sp>
        <p:nvSpPr>
          <p:cNvPr id="6" name="5 - Θέση αριθμού διαφάνειας"/>
          <p:cNvSpPr>
            <a:spLocks noGrp="1"/>
          </p:cNvSpPr>
          <p:nvPr>
            <p:ph type="sldNum" sz="quarter" idx="12"/>
          </p:nvPr>
        </p:nvSpPr>
        <p:spPr/>
        <p:txBody>
          <a:bodyPr/>
          <a:lstStyle/>
          <a:p>
            <a:fld id="{9E25FB94-90A1-4E4B-A81D-E39397E01D29}" type="slidenum">
              <a:rPr lang="de-DE" smtClean="0"/>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4F747BD-515E-4346-B5DA-6E60C6B9D967}" type="datetimeFigureOut">
              <a:rPr lang="de-DE" smtClean="0"/>
              <a:t>28.01.2021</a:t>
            </a:fld>
            <a:endParaRPr lang="de-DE"/>
          </a:p>
        </p:txBody>
      </p:sp>
      <p:sp>
        <p:nvSpPr>
          <p:cNvPr id="5" name="4 - Θέση υποσέλιδου"/>
          <p:cNvSpPr>
            <a:spLocks noGrp="1"/>
          </p:cNvSpPr>
          <p:nvPr>
            <p:ph type="ftr" sz="quarter" idx="11"/>
          </p:nvPr>
        </p:nvSpPr>
        <p:spPr/>
        <p:txBody>
          <a:bodyPr/>
          <a:lstStyle/>
          <a:p>
            <a:endParaRPr lang="de-DE"/>
          </a:p>
        </p:txBody>
      </p:sp>
      <p:sp>
        <p:nvSpPr>
          <p:cNvPr id="6" name="5 - Θέση αριθμού διαφάνειας"/>
          <p:cNvSpPr>
            <a:spLocks noGrp="1"/>
          </p:cNvSpPr>
          <p:nvPr>
            <p:ph type="sldNum" sz="quarter" idx="12"/>
          </p:nvPr>
        </p:nvSpPr>
        <p:spPr/>
        <p:txBody>
          <a:bodyPr/>
          <a:lstStyle/>
          <a:p>
            <a:fld id="{9E25FB94-90A1-4E4B-A81D-E39397E01D29}" type="slidenum">
              <a:rPr lang="de-DE" smtClean="0"/>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4F747BD-515E-4346-B5DA-6E60C6B9D967}" type="datetimeFigureOut">
              <a:rPr lang="de-DE" smtClean="0"/>
              <a:t>28.01.2021</a:t>
            </a:fld>
            <a:endParaRPr lang="de-DE"/>
          </a:p>
        </p:txBody>
      </p:sp>
      <p:sp>
        <p:nvSpPr>
          <p:cNvPr id="5" name="4 - Θέση υποσέλιδου"/>
          <p:cNvSpPr>
            <a:spLocks noGrp="1"/>
          </p:cNvSpPr>
          <p:nvPr>
            <p:ph type="ftr" sz="quarter" idx="11"/>
          </p:nvPr>
        </p:nvSpPr>
        <p:spPr/>
        <p:txBody>
          <a:bodyPr/>
          <a:lstStyle/>
          <a:p>
            <a:endParaRPr lang="de-DE"/>
          </a:p>
        </p:txBody>
      </p:sp>
      <p:sp>
        <p:nvSpPr>
          <p:cNvPr id="6" name="5 - Θέση αριθμού διαφάνειας"/>
          <p:cNvSpPr>
            <a:spLocks noGrp="1"/>
          </p:cNvSpPr>
          <p:nvPr>
            <p:ph type="sldNum" sz="quarter" idx="12"/>
          </p:nvPr>
        </p:nvSpPr>
        <p:spPr/>
        <p:txBody>
          <a:bodyPr/>
          <a:lstStyle/>
          <a:p>
            <a:fld id="{9E25FB94-90A1-4E4B-A81D-E39397E01D29}" type="slidenum">
              <a:rPr lang="de-DE" smtClean="0"/>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4F747BD-515E-4346-B5DA-6E60C6B9D967}" type="datetimeFigureOut">
              <a:rPr lang="de-DE" smtClean="0"/>
              <a:t>28.01.2021</a:t>
            </a:fld>
            <a:endParaRPr lang="de-DE"/>
          </a:p>
        </p:txBody>
      </p:sp>
      <p:sp>
        <p:nvSpPr>
          <p:cNvPr id="5" name="4 - Θέση υποσέλιδου"/>
          <p:cNvSpPr>
            <a:spLocks noGrp="1"/>
          </p:cNvSpPr>
          <p:nvPr>
            <p:ph type="ftr" sz="quarter" idx="11"/>
          </p:nvPr>
        </p:nvSpPr>
        <p:spPr/>
        <p:txBody>
          <a:bodyPr/>
          <a:lstStyle/>
          <a:p>
            <a:endParaRPr lang="de-DE"/>
          </a:p>
        </p:txBody>
      </p:sp>
      <p:sp>
        <p:nvSpPr>
          <p:cNvPr id="6" name="5 - Θέση αριθμού διαφάνειας"/>
          <p:cNvSpPr>
            <a:spLocks noGrp="1"/>
          </p:cNvSpPr>
          <p:nvPr>
            <p:ph type="sldNum" sz="quarter" idx="12"/>
          </p:nvPr>
        </p:nvSpPr>
        <p:spPr/>
        <p:txBody>
          <a:bodyPr/>
          <a:lstStyle/>
          <a:p>
            <a:fld id="{9E25FB94-90A1-4E4B-A81D-E39397E01D29}" type="slidenum">
              <a:rPr lang="de-DE" smtClean="0"/>
              <a:t>‹#›</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74F747BD-515E-4346-B5DA-6E60C6B9D967}" type="datetimeFigureOut">
              <a:rPr lang="de-DE" smtClean="0"/>
              <a:t>28.01.2021</a:t>
            </a:fld>
            <a:endParaRPr lang="de-DE"/>
          </a:p>
        </p:txBody>
      </p:sp>
      <p:sp>
        <p:nvSpPr>
          <p:cNvPr id="6" name="5 - Θέση υποσέλιδου"/>
          <p:cNvSpPr>
            <a:spLocks noGrp="1"/>
          </p:cNvSpPr>
          <p:nvPr>
            <p:ph type="ftr" sz="quarter" idx="11"/>
          </p:nvPr>
        </p:nvSpPr>
        <p:spPr/>
        <p:txBody>
          <a:bodyPr/>
          <a:lstStyle/>
          <a:p>
            <a:endParaRPr lang="de-DE"/>
          </a:p>
        </p:txBody>
      </p:sp>
      <p:sp>
        <p:nvSpPr>
          <p:cNvPr id="7" name="6 - Θέση αριθμού διαφάνειας"/>
          <p:cNvSpPr>
            <a:spLocks noGrp="1"/>
          </p:cNvSpPr>
          <p:nvPr>
            <p:ph type="sldNum" sz="quarter" idx="12"/>
          </p:nvPr>
        </p:nvSpPr>
        <p:spPr/>
        <p:txBody>
          <a:bodyPr/>
          <a:lstStyle/>
          <a:p>
            <a:fld id="{9E25FB94-90A1-4E4B-A81D-E39397E01D29}" type="slidenum">
              <a:rPr lang="de-DE" smtClean="0"/>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74F747BD-515E-4346-B5DA-6E60C6B9D967}" type="datetimeFigureOut">
              <a:rPr lang="de-DE" smtClean="0"/>
              <a:t>28.01.2021</a:t>
            </a:fld>
            <a:endParaRPr lang="de-DE"/>
          </a:p>
        </p:txBody>
      </p:sp>
      <p:sp>
        <p:nvSpPr>
          <p:cNvPr id="8" name="7 - Θέση υποσέλιδου"/>
          <p:cNvSpPr>
            <a:spLocks noGrp="1"/>
          </p:cNvSpPr>
          <p:nvPr>
            <p:ph type="ftr" sz="quarter" idx="11"/>
          </p:nvPr>
        </p:nvSpPr>
        <p:spPr/>
        <p:txBody>
          <a:bodyPr/>
          <a:lstStyle/>
          <a:p>
            <a:endParaRPr lang="de-DE"/>
          </a:p>
        </p:txBody>
      </p:sp>
      <p:sp>
        <p:nvSpPr>
          <p:cNvPr id="9" name="8 - Θέση αριθμού διαφάνειας"/>
          <p:cNvSpPr>
            <a:spLocks noGrp="1"/>
          </p:cNvSpPr>
          <p:nvPr>
            <p:ph type="sldNum" sz="quarter" idx="12"/>
          </p:nvPr>
        </p:nvSpPr>
        <p:spPr/>
        <p:txBody>
          <a:bodyPr/>
          <a:lstStyle/>
          <a:p>
            <a:fld id="{9E25FB94-90A1-4E4B-A81D-E39397E01D29}" type="slidenum">
              <a:rPr lang="de-DE" smtClean="0"/>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nchor="ctr"/>
          <a:lstStyle>
            <a:lvl1pPr algn="l">
              <a:defRPr sz="46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74F747BD-515E-4346-B5DA-6E60C6B9D967}" type="datetimeFigureOut">
              <a:rPr lang="de-DE" smtClean="0"/>
              <a:t>28.01.2021</a:t>
            </a:fld>
            <a:endParaRPr lang="de-DE"/>
          </a:p>
        </p:txBody>
      </p:sp>
      <p:sp>
        <p:nvSpPr>
          <p:cNvPr id="8" name="7 - Θέση αριθμού διαφάνειας"/>
          <p:cNvSpPr>
            <a:spLocks noGrp="1"/>
          </p:cNvSpPr>
          <p:nvPr>
            <p:ph type="sldNum" sz="quarter" idx="11"/>
          </p:nvPr>
        </p:nvSpPr>
        <p:spPr/>
        <p:txBody>
          <a:bodyPr/>
          <a:lstStyle/>
          <a:p>
            <a:fld id="{9E25FB94-90A1-4E4B-A81D-E39397E01D29}" type="slidenum">
              <a:rPr lang="de-DE" smtClean="0"/>
              <a:t>‹#›</a:t>
            </a:fld>
            <a:endParaRPr lang="de-DE"/>
          </a:p>
        </p:txBody>
      </p:sp>
      <p:sp>
        <p:nvSpPr>
          <p:cNvPr id="9" name="8 - Θέση υποσέλιδου"/>
          <p:cNvSpPr>
            <a:spLocks noGrp="1"/>
          </p:cNvSpPr>
          <p:nvPr>
            <p:ph type="ftr" sz="quarter" idx="12"/>
          </p:nvPr>
        </p:nvSpPr>
        <p:spPr/>
        <p:txBody>
          <a:bodyPr/>
          <a:lstStyle/>
          <a:p>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4F747BD-515E-4346-B5DA-6E60C6B9D967}" type="datetimeFigureOut">
              <a:rPr lang="de-DE" smtClean="0"/>
              <a:t>28.01.2021</a:t>
            </a:fld>
            <a:endParaRPr lang="de-DE"/>
          </a:p>
        </p:txBody>
      </p:sp>
      <p:sp>
        <p:nvSpPr>
          <p:cNvPr id="3" name="2 - Θέση υποσέλιδου"/>
          <p:cNvSpPr>
            <a:spLocks noGrp="1"/>
          </p:cNvSpPr>
          <p:nvPr>
            <p:ph type="ftr" sz="quarter" idx="11"/>
          </p:nvPr>
        </p:nvSpPr>
        <p:spPr/>
        <p:txBody>
          <a:bodyPr/>
          <a:lstStyle/>
          <a:p>
            <a:endParaRPr lang="de-DE"/>
          </a:p>
        </p:txBody>
      </p:sp>
      <p:sp>
        <p:nvSpPr>
          <p:cNvPr id="4" name="3 - Θέση αριθμού διαφάνειας"/>
          <p:cNvSpPr>
            <a:spLocks noGrp="1"/>
          </p:cNvSpPr>
          <p:nvPr>
            <p:ph type="sldNum" sz="quarter" idx="12"/>
          </p:nvPr>
        </p:nvSpPr>
        <p:spPr/>
        <p:txBody>
          <a:bodyPr/>
          <a:lstStyle/>
          <a:p>
            <a:fld id="{9E25FB94-90A1-4E4B-A81D-E39397E01D29}" type="slidenum">
              <a:rPr lang="de-DE" smtClean="0"/>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74F747BD-515E-4346-B5DA-6E60C6B9D967}" type="datetimeFigureOut">
              <a:rPr lang="de-DE" smtClean="0"/>
              <a:t>28.01.2021</a:t>
            </a:fld>
            <a:endParaRPr lang="de-DE"/>
          </a:p>
        </p:txBody>
      </p:sp>
      <p:sp>
        <p:nvSpPr>
          <p:cNvPr id="6" name="5 - Θέση υποσέλιδου"/>
          <p:cNvSpPr>
            <a:spLocks noGrp="1"/>
          </p:cNvSpPr>
          <p:nvPr>
            <p:ph type="ftr" sz="quarter" idx="11"/>
          </p:nvPr>
        </p:nvSpPr>
        <p:spPr/>
        <p:txBody>
          <a:bodyPr/>
          <a:lstStyle/>
          <a:p>
            <a:endParaRPr lang="de-DE"/>
          </a:p>
        </p:txBody>
      </p:sp>
      <p:sp>
        <p:nvSpPr>
          <p:cNvPr id="7" name="6 - Θέση αριθμού διαφάνειας"/>
          <p:cNvSpPr>
            <a:spLocks noGrp="1"/>
          </p:cNvSpPr>
          <p:nvPr>
            <p:ph type="sldNum" sz="quarter" idx="12"/>
          </p:nvPr>
        </p:nvSpPr>
        <p:spPr>
          <a:xfrm>
            <a:off x="8156448" y="6422064"/>
            <a:ext cx="762000" cy="365125"/>
          </a:xfrm>
        </p:spPr>
        <p:txBody>
          <a:bodyPr/>
          <a:lstStyle/>
          <a:p>
            <a:fld id="{9E25FB94-90A1-4E4B-A81D-E39397E01D29}" type="slidenum">
              <a:rPr lang="de-DE" smtClean="0"/>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422064"/>
            <a:ext cx="2133600" cy="365125"/>
          </a:xfrm>
        </p:spPr>
        <p:txBody>
          <a:bodyPr/>
          <a:lstStyle/>
          <a:p>
            <a:fld id="{74F747BD-515E-4346-B5DA-6E60C6B9D967}" type="datetimeFigureOut">
              <a:rPr lang="de-DE" smtClean="0"/>
              <a:t>28.01.2021</a:t>
            </a:fld>
            <a:endParaRPr lang="de-DE"/>
          </a:p>
        </p:txBody>
      </p:sp>
      <p:sp>
        <p:nvSpPr>
          <p:cNvPr id="6" name="5 - Θέση υποσέλιδου"/>
          <p:cNvSpPr>
            <a:spLocks noGrp="1"/>
          </p:cNvSpPr>
          <p:nvPr>
            <p:ph type="ftr" sz="quarter" idx="11"/>
          </p:nvPr>
        </p:nvSpPr>
        <p:spPr/>
        <p:txBody>
          <a:bodyPr/>
          <a:lstStyle/>
          <a:p>
            <a:endParaRPr lang="de-DE"/>
          </a:p>
        </p:txBody>
      </p:sp>
      <p:sp>
        <p:nvSpPr>
          <p:cNvPr id="7" name="6 - Θέση αριθμού διαφάνειας"/>
          <p:cNvSpPr>
            <a:spLocks noGrp="1"/>
          </p:cNvSpPr>
          <p:nvPr>
            <p:ph type="sldNum" sz="quarter" idx="12"/>
          </p:nvPr>
        </p:nvSpPr>
        <p:spPr/>
        <p:txBody>
          <a:bodyPr/>
          <a:lstStyle/>
          <a:p>
            <a:fld id="{9E25FB94-90A1-4E4B-A81D-E39397E01D29}" type="slidenum">
              <a:rPr lang="de-DE" smtClean="0"/>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4F747BD-515E-4346-B5DA-6E60C6B9D967}" type="datetimeFigureOut">
              <a:rPr lang="de-DE" smtClean="0"/>
              <a:t>28.01.2021</a:t>
            </a:fld>
            <a:endParaRPr lang="de-DE"/>
          </a:p>
        </p:txBody>
      </p:sp>
      <p:sp>
        <p:nvSpPr>
          <p:cNvPr id="22" name="21 - Θέση υποσέλιδου"/>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de-DE"/>
          </a:p>
        </p:txBody>
      </p:sp>
      <p:sp>
        <p:nvSpPr>
          <p:cNvPr id="18" name="17 - Θέση αριθμού διαφάνειας"/>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E25FB94-90A1-4E4B-A81D-E39397E01D29}" type="slidenum">
              <a:rPr lang="de-DE" smtClean="0"/>
              <a:t>‹#›</a:t>
            </a:fld>
            <a:endParaRPr lang="de-D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el.wikipedia.org/wiki/%CE%99%CE%BB%CE%AF%CE%BF%CF%85_%CE%9C%CE%AD%CE%BB%CE%B1%CE%B8%CF%81%CE%BF%CE%BD" TargetMode="External"/><Relationship Id="rId2" Type="http://schemas.openxmlformats.org/officeDocument/2006/relationships/hyperlink" Target="https://el.wikipedia.org/wiki/%CE%A0%CF%81%CE%BF%CE%B5%CE%B4%CF%81%CE%B9%CE%BA%CF%8C_%CE%9C%CE%AD%CE%B3%CE%B1%CF%81%CE%BF_(%CE%91%CE%B8%CE%AE%CE%BD%CE%B1)"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el.wikipedia.org/wiki/%CE%9C%CE%BF%CF%85%CF%83%CE%B5%CE%AF%CE%BF_%CE%9C%CE%B1%CE%BA%CE%B5%CE%B4%CE%BF%CE%BD%CE%B9%CE%BA%CE%BF%CF%8D_%CE%91%CE%B3%CF%8E%CE%BD%CE%B1_%CE%98%CE%B5%CF%83%CF%83%CE%B1%CE%BB%CE%BF%CE%BD%CE%AF%CE%BA%CE%B7%CF%82" TargetMode="External"/><Relationship Id="rId4" Type="http://schemas.openxmlformats.org/officeDocument/2006/relationships/hyperlink" Target="https://el.wikipedia.org/wiki/%CE%94%CE%B7%CE%BC%CE%B1%CF%81%CF%87%CE%B5%CE%AF%CE%BF_%CE%95%CF%81%CE%BC%CE%BF%CF%8D%CF%80%CE%BF%CE%BB%CE%B7%CF%8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de-DE" dirty="0"/>
          </a:p>
        </p:txBody>
      </p:sp>
      <p:sp>
        <p:nvSpPr>
          <p:cNvPr id="3" name="2 - Υπότιτλος"/>
          <p:cNvSpPr>
            <a:spLocks noGrp="1"/>
          </p:cNvSpPr>
          <p:nvPr>
            <p:ph type="subTitle" idx="1"/>
          </p:nvPr>
        </p:nvSpPr>
        <p:spPr/>
        <p:txBody>
          <a:bodyPr/>
          <a:lstStyle/>
          <a:p>
            <a:endParaRPr lang="de-DE"/>
          </a:p>
        </p:txBody>
      </p:sp>
      <p:pic>
        <p:nvPicPr>
          <p:cNvPr id="1026" name="Picture 2" descr="F:\Σχολεία\1ο Πειραματικό\Open House\51544845_402651470494110_1666646782014128128_o.jpg"/>
          <p:cNvPicPr>
            <a:picLocks noChangeAspect="1" noChangeArrowheads="1"/>
          </p:cNvPicPr>
          <p:nvPr/>
        </p:nvPicPr>
        <p:blipFill>
          <a:blip r:embed="rId2" cstate="print"/>
          <a:srcRect/>
          <a:stretch>
            <a:fillRect/>
          </a:stretch>
        </p:blipFill>
        <p:spPr bwMode="auto">
          <a:xfrm>
            <a:off x="-4572000" y="-1714500"/>
            <a:ext cx="18288000" cy="10287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84924" y="574202"/>
            <a:ext cx="7863540" cy="537507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αρχιτεκτονική του κτιρίου</a:t>
            </a:r>
            <a:endParaRPr lang="de-DE" dirty="0"/>
          </a:p>
        </p:txBody>
      </p:sp>
      <p:sp>
        <p:nvSpPr>
          <p:cNvPr id="3" name="2 - Θέση περιεχομένου"/>
          <p:cNvSpPr>
            <a:spLocks noGrp="1"/>
          </p:cNvSpPr>
          <p:nvPr>
            <p:ph idx="1"/>
          </p:nvPr>
        </p:nvSpPr>
        <p:spPr/>
        <p:txBody>
          <a:bodyPr>
            <a:normAutofit lnSpcReduction="10000"/>
          </a:bodyPr>
          <a:lstStyle/>
          <a:p>
            <a:r>
              <a:rPr lang="el-GR" dirty="0" smtClean="0"/>
              <a:t>Τα αρχικά σχέδια του διδακτηρίου καταρτίστηκαν από τον Ε. </a:t>
            </a:r>
            <a:r>
              <a:rPr lang="el-GR" dirty="0" err="1" smtClean="0"/>
              <a:t>Τσίλλερ</a:t>
            </a:r>
            <a:r>
              <a:rPr lang="el-GR" dirty="0" smtClean="0"/>
              <a:t> και στη συνέχεια τα επεξεργάστηκε ο μαθητής του Α. </a:t>
            </a:r>
            <a:r>
              <a:rPr lang="el-GR" dirty="0" err="1" smtClean="0"/>
              <a:t>Καμπανάκης</a:t>
            </a:r>
            <a:r>
              <a:rPr lang="el-GR" dirty="0" smtClean="0"/>
              <a:t>. Ο αρχιτέκτονας </a:t>
            </a:r>
            <a:r>
              <a:rPr lang="el-GR" dirty="0" err="1" smtClean="0"/>
              <a:t>Κοκκινάκης</a:t>
            </a:r>
            <a:r>
              <a:rPr lang="el-GR" dirty="0" smtClean="0"/>
              <a:t> ήταν αυτός που συνέταξε τα τελικά σχέδια, που προέβλεπαν «οίκημα με ημιυπόγειο, αίθουσες διδασκαλίας στο ισόγειο και τον όροφο από έξι και στο ημιυπόγειο δύο με αρκετούς βοηθητικούς χώρους»</a:t>
            </a:r>
            <a:endParaRPr lang="de-D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64704"/>
            <a:ext cx="7467600" cy="5361459"/>
          </a:xfrm>
        </p:spPr>
        <p:txBody>
          <a:bodyPr>
            <a:normAutofit/>
          </a:bodyPr>
          <a:lstStyle/>
          <a:p>
            <a:pPr>
              <a:buNone/>
            </a:pPr>
            <a:r>
              <a:rPr lang="el-GR" dirty="0" smtClean="0"/>
              <a:t>Το κτίσμα αποτελεί ενδιαφέρον δείγμα </a:t>
            </a:r>
            <a:r>
              <a:rPr lang="el-GR" b="1" dirty="0" smtClean="0"/>
              <a:t>νεοκλασικής</a:t>
            </a:r>
            <a:r>
              <a:rPr lang="el-GR" dirty="0" smtClean="0"/>
              <a:t> αρχιτεκτονικής, με κύριο χαρακτηριστικό τη </a:t>
            </a:r>
            <a:r>
              <a:rPr lang="el-GR" b="1" dirty="0" smtClean="0"/>
              <a:t>συμμετρία</a:t>
            </a:r>
            <a:r>
              <a:rPr lang="el-GR" dirty="0" smtClean="0"/>
              <a:t> στις λιτές όψεις, οι οποίες κοσμούνται με αξιόλογα διακοσμητικά στοιχεία. Αποτελείται από δύο ορόφους και ημιυπόγειο, ενώ σε κάθε στάθμη υπάρχουν έξι αίθουσες τοποθετημένες στις δυο πλευρές ενός ευρύχωρου χώρου, στην πίσω πλευρά του οποίου αναπτύσσεται το κλιμακοστάσιο.</a:t>
            </a:r>
            <a:endParaRPr lang="de-D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915713" y="908721"/>
            <a:ext cx="7417038" cy="511256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a:bodyPr>
          <a:lstStyle/>
          <a:p>
            <a:pPr>
              <a:buNone/>
            </a:pPr>
            <a:r>
              <a:rPr lang="el-GR" dirty="0" smtClean="0"/>
              <a:t>Η τυπολογία της κάτοψης μεταφέρεται στην οργάνωση των όψεων. Στην κύρια όψη ο κεντρικός χώρος υποχωρεί τονίζοντας την κύρια είσοδο, ενώ στον αντίστοιχο χώρο του ορόφου δημιουργείται εξώστης. Η υποχώρηση που σημειώνεται στην κύρια όψη, μετατρέπεται στην πίσω όψη σε προεξοχή του αντίστοιχου τμήματος, όπου πραγματοποιείται η είσοδος προς την αυλή του σχολείου</a:t>
            </a:r>
            <a:endParaRPr lang="de-D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24744"/>
            <a:ext cx="7467600" cy="5001419"/>
          </a:xfrm>
        </p:spPr>
        <p:txBody>
          <a:bodyPr>
            <a:normAutofit fontScale="92500"/>
          </a:bodyPr>
          <a:lstStyle/>
          <a:p>
            <a:pPr>
              <a:buNone/>
            </a:pPr>
            <a:r>
              <a:rPr lang="el-GR" dirty="0" smtClean="0"/>
              <a:t>Οι ακμές του μνημείου τονίζονται με </a:t>
            </a:r>
            <a:r>
              <a:rPr lang="el-GR" dirty="0" err="1" smtClean="0"/>
              <a:t>ψευδοπαραστάδες</a:t>
            </a:r>
            <a:r>
              <a:rPr lang="el-GR" dirty="0" smtClean="0"/>
              <a:t>, οι οποίες καταλήγουν στον όροφο σε κιονόκρανα ιωνικού τύπου. Στη στάθμη του ορόφου όπως και στο τελείωμα του κτιρίου, διαμορφώνεται περιμετρική κορνίζα. Στο ημιυπόγειο, οριζόντιες και κατακόρυφες ραβδώσεις στο σοβά ως απομίμηση </a:t>
            </a:r>
            <a:r>
              <a:rPr lang="el-GR" dirty="0" err="1" smtClean="0"/>
              <a:t>ισόδομου</a:t>
            </a:r>
            <a:r>
              <a:rPr lang="el-GR" dirty="0" smtClean="0"/>
              <a:t> συστήματος δόμησης, διαφοροποιούν την αντίστοιχη στάθμη, που λειτουργεί ως βάση της κατασκευής.</a:t>
            </a:r>
            <a:endParaRPr lang="de-D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943906" y="548680"/>
            <a:ext cx="6984084" cy="554461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Ερνέστος</a:t>
            </a:r>
            <a:r>
              <a:rPr lang="el-GR" dirty="0" smtClean="0"/>
              <a:t> </a:t>
            </a:r>
            <a:r>
              <a:rPr lang="el-GR" dirty="0" err="1" smtClean="0"/>
              <a:t>Τσίλλερ</a:t>
            </a: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Ήταν</a:t>
            </a:r>
            <a:r>
              <a:rPr lang="el-GR" dirty="0" smtClean="0"/>
              <a:t> Γερμανός </a:t>
            </a:r>
            <a:r>
              <a:rPr lang="el-GR" dirty="0" smtClean="0"/>
              <a:t>αρχιτέκτονας. Δραστηριοποιήθηκε </a:t>
            </a:r>
            <a:r>
              <a:rPr lang="el-GR" dirty="0" smtClean="0"/>
              <a:t>κατά το μεγαλύτερο μέρος της σταδιοδρομίας του στην Ελλάδα. Υπήρξε ένας από τους σημαντικότερους και διασημότερους αρχιτέκτονες της ελληνικής επικράτειας, σχεδίασε και επέβλεψε την κατασκευή εκατοντάδων δημόσιων και ιδιωτικών κτηρίων και άφησε τη σφραγίδα του στην οικιστική φυσιογνωμία του ελληνικού αστικού χώρου των τελών του 19ου και των αρχών του 20ού </a:t>
            </a:r>
            <a:r>
              <a:rPr lang="el-GR" dirty="0" smtClean="0"/>
              <a:t>αιώνα</a:t>
            </a:r>
            <a:r>
              <a:rPr lang="el-GR" baseline="30000" dirty="0" smtClean="0"/>
              <a:t>.</a:t>
            </a:r>
            <a:endParaRPr lang="el-GR" dirty="0" smtClean="0"/>
          </a:p>
          <a:p>
            <a:pPr>
              <a:buNone/>
            </a:pPr>
            <a:r>
              <a:rPr lang="el-GR" dirty="0" smtClean="0"/>
              <a:t>Μεταξύ των έργων του </a:t>
            </a:r>
            <a:r>
              <a:rPr lang="el-GR" dirty="0" smtClean="0"/>
              <a:t>συγκαταλέγονται:</a:t>
            </a:r>
          </a:p>
          <a:p>
            <a:r>
              <a:rPr lang="el-GR" dirty="0" smtClean="0"/>
              <a:t>το</a:t>
            </a:r>
            <a:r>
              <a:rPr lang="el-GR" dirty="0" smtClean="0"/>
              <a:t> </a:t>
            </a:r>
            <a:r>
              <a:rPr lang="el-GR" dirty="0" smtClean="0">
                <a:hlinkClick r:id="rId2" tooltip="Προεδρικό Μέγαρο (Αθήνα)"/>
              </a:rPr>
              <a:t>Προεδρικό Μέγαρο της Ελληνικής Δημοκρατίας</a:t>
            </a:r>
            <a:r>
              <a:rPr lang="el-GR" dirty="0" smtClean="0"/>
              <a:t>, </a:t>
            </a:r>
            <a:endParaRPr lang="el-GR" dirty="0" smtClean="0"/>
          </a:p>
          <a:p>
            <a:r>
              <a:rPr lang="el-GR" dirty="0" smtClean="0"/>
              <a:t>το</a:t>
            </a:r>
            <a:r>
              <a:rPr lang="el-GR" dirty="0" smtClean="0"/>
              <a:t> </a:t>
            </a:r>
            <a:r>
              <a:rPr lang="el-GR" dirty="0" smtClean="0">
                <a:hlinkClick r:id="rId3" tooltip="Ιλίου Μέλαθρον"/>
              </a:rPr>
              <a:t>Ιλίου Μέλαθρον</a:t>
            </a:r>
            <a:r>
              <a:rPr lang="el-GR" dirty="0" smtClean="0"/>
              <a:t>, </a:t>
            </a:r>
            <a:endParaRPr lang="el-GR" dirty="0" smtClean="0"/>
          </a:p>
          <a:p>
            <a:r>
              <a:rPr lang="el-GR" dirty="0" smtClean="0"/>
              <a:t>το</a:t>
            </a:r>
            <a:r>
              <a:rPr lang="el-GR" dirty="0" smtClean="0"/>
              <a:t> </a:t>
            </a:r>
            <a:r>
              <a:rPr lang="el-GR" dirty="0" smtClean="0">
                <a:hlinkClick r:id="rId4" tooltip="Δημαρχείο Ερμούπολης"/>
              </a:rPr>
              <a:t>Δημαρχείο </a:t>
            </a:r>
            <a:r>
              <a:rPr lang="el-GR" dirty="0" err="1" smtClean="0">
                <a:hlinkClick r:id="rId4" tooltip="Δημαρχείο Ερμούπολης"/>
              </a:rPr>
              <a:t>Ερμουπόλεως</a:t>
            </a:r>
            <a:r>
              <a:rPr lang="el-GR" dirty="0" smtClean="0"/>
              <a:t>, </a:t>
            </a:r>
            <a:endParaRPr lang="el-GR" dirty="0" smtClean="0"/>
          </a:p>
          <a:p>
            <a:r>
              <a:rPr lang="el-GR" dirty="0" smtClean="0"/>
              <a:t>το</a:t>
            </a:r>
            <a:r>
              <a:rPr lang="el-GR" dirty="0" smtClean="0"/>
              <a:t> </a:t>
            </a:r>
            <a:r>
              <a:rPr lang="el-GR" dirty="0" smtClean="0">
                <a:hlinkClick r:id="rId5" tooltip="Μουσείο Μακεδονικού Αγώνα Θεσσαλονίκης"/>
              </a:rPr>
              <a:t>Μουσείο Μακεδονικού Αγώνα Θεσσαλονίκης</a:t>
            </a:r>
            <a:endParaRPr lang="el-GR" dirty="0"/>
          </a:p>
        </p:txBody>
      </p:sp>
      <p:pic>
        <p:nvPicPr>
          <p:cNvPr id="8194" name="Picture 2"/>
          <p:cNvPicPr>
            <a:picLocks noChangeAspect="1" noChangeArrowheads="1"/>
          </p:cNvPicPr>
          <p:nvPr/>
        </p:nvPicPr>
        <p:blipFill>
          <a:blip r:embed="rId6" cstate="print"/>
          <a:srcRect/>
          <a:stretch>
            <a:fillRect/>
          </a:stretch>
        </p:blipFill>
        <p:spPr bwMode="auto">
          <a:xfrm>
            <a:off x="7020272" y="260648"/>
            <a:ext cx="1790700" cy="26193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858218"/>
          </a:xfrm>
        </p:spPr>
        <p:txBody>
          <a:bodyPr>
            <a:normAutofit fontScale="90000"/>
          </a:bodyPr>
          <a:lstStyle/>
          <a:p>
            <a:pPr algn="ctr"/>
            <a:r>
              <a:rPr lang="el-GR" dirty="0" smtClean="0"/>
              <a:t>«Ελληνικό Γυμνάσιο Θεσσαλονίκης»</a:t>
            </a:r>
            <a:br>
              <a:rPr lang="el-GR" dirty="0" smtClean="0"/>
            </a:br>
            <a:r>
              <a:rPr lang="el-GR" dirty="0" smtClean="0"/>
              <a:t>ή </a:t>
            </a:r>
            <a:br>
              <a:rPr lang="el-GR" dirty="0" smtClean="0"/>
            </a:br>
            <a:r>
              <a:rPr lang="el-GR" dirty="0" smtClean="0"/>
              <a:t> πρώην «Οικοκυρική Σχολή»</a:t>
            </a:r>
            <a:endParaRPr lang="de-DE" dirty="0"/>
          </a:p>
        </p:txBody>
      </p:sp>
      <p:pic>
        <p:nvPicPr>
          <p:cNvPr id="2050" name="Picture 2"/>
          <p:cNvPicPr>
            <a:picLocks noChangeAspect="1" noChangeArrowheads="1"/>
          </p:cNvPicPr>
          <p:nvPr/>
        </p:nvPicPr>
        <p:blipFill>
          <a:blip r:embed="rId2" cstate="print"/>
          <a:srcRect/>
          <a:stretch>
            <a:fillRect/>
          </a:stretch>
        </p:blipFill>
        <p:spPr bwMode="auto">
          <a:xfrm>
            <a:off x="2195736" y="3026734"/>
            <a:ext cx="5040560" cy="286924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buNone/>
            </a:pPr>
            <a:r>
              <a:rPr lang="el-GR" dirty="0" smtClean="0"/>
              <a:t>Το Σεπτέμβριο του 1892 μπήκε ο θεμέλιος λίθος για την κατασκευή του κτιρίου σε σχέδια του Ε. </a:t>
            </a:r>
            <a:r>
              <a:rPr lang="el-GR" dirty="0" err="1" smtClean="0"/>
              <a:t>Τσίλερ</a:t>
            </a:r>
            <a:r>
              <a:rPr lang="el-GR" dirty="0" smtClean="0"/>
              <a:t>. Χρειάστηκε μόλις ένας χρόνος για να ολοκληρωθούν οι εργασίες αποπεράτωσης του κτιρίου. Ήταν το πρώτο και το μοναδικό γυμνάσιο που λειτούργησε επί Τουρκοκρατίας με τη φροντίδα της ελληνικής Ορθόδοξης Κοινότητας.</a:t>
            </a:r>
            <a:endParaRPr lang="de-DE"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28078" y="764705"/>
            <a:ext cx="7461474" cy="504056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7467600" cy="5793507"/>
          </a:xfrm>
        </p:spPr>
        <p:txBody>
          <a:bodyPr>
            <a:normAutofit fontScale="85000" lnSpcReduction="20000"/>
          </a:bodyPr>
          <a:lstStyle/>
          <a:p>
            <a:pPr>
              <a:buNone/>
            </a:pPr>
            <a:r>
              <a:rPr lang="el-GR" dirty="0" smtClean="0"/>
              <a:t>Στις αρχές του 20ου αιώνα, στη Θεσσαλονίκη λειτουργούσαν:</a:t>
            </a:r>
          </a:p>
          <a:p>
            <a:r>
              <a:rPr lang="el-GR" dirty="0" smtClean="0"/>
              <a:t> 32 ελληνικά, </a:t>
            </a:r>
          </a:p>
          <a:p>
            <a:r>
              <a:rPr lang="el-GR" dirty="0" smtClean="0"/>
              <a:t>26 τουρκικά, </a:t>
            </a:r>
          </a:p>
          <a:p>
            <a:r>
              <a:rPr lang="el-GR" dirty="0" smtClean="0"/>
              <a:t>8 εβραϊκά, </a:t>
            </a:r>
          </a:p>
          <a:p>
            <a:r>
              <a:rPr lang="el-GR" dirty="0" smtClean="0"/>
              <a:t>7 γαλλικά, </a:t>
            </a:r>
          </a:p>
          <a:p>
            <a:r>
              <a:rPr lang="el-GR" dirty="0" smtClean="0"/>
              <a:t>6 ιταλικά, </a:t>
            </a:r>
          </a:p>
          <a:p>
            <a:r>
              <a:rPr lang="el-GR" dirty="0" smtClean="0"/>
              <a:t>6 βουλγαρικά, </a:t>
            </a:r>
          </a:p>
          <a:p>
            <a:r>
              <a:rPr lang="el-GR" dirty="0" smtClean="0"/>
              <a:t>4 σερβικά, </a:t>
            </a:r>
          </a:p>
          <a:p>
            <a:r>
              <a:rPr lang="el-GR" dirty="0" smtClean="0"/>
              <a:t>2 γερμανικά </a:t>
            </a:r>
          </a:p>
          <a:p>
            <a:r>
              <a:rPr lang="el-GR" dirty="0" smtClean="0"/>
              <a:t>2 ρουμανικά σχολεία. </a:t>
            </a:r>
          </a:p>
          <a:p>
            <a:r>
              <a:rPr lang="el-GR" dirty="0" smtClean="0"/>
              <a:t>Επίσης 1 αρμενικό, 1 αγγλικό Παρθεναγωγείο και η Αμερικάνικη Γεωργική Σχολή </a:t>
            </a:r>
          </a:p>
          <a:p>
            <a:pPr>
              <a:buNone/>
            </a:pPr>
            <a:r>
              <a:rPr lang="el-GR" dirty="0" smtClean="0"/>
              <a:t>(</a:t>
            </a:r>
            <a:r>
              <a:rPr lang="el-GR" dirty="0" err="1" smtClean="0"/>
              <a:t>Ρεπούση</a:t>
            </a:r>
            <a:r>
              <a:rPr lang="el-GR" dirty="0" smtClean="0"/>
              <a:t>, 1999)</a:t>
            </a: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7467600" cy="5505475"/>
          </a:xfrm>
        </p:spPr>
        <p:txBody>
          <a:bodyPr>
            <a:normAutofit lnSpcReduction="10000"/>
          </a:bodyPr>
          <a:lstStyle/>
          <a:p>
            <a:r>
              <a:rPr lang="el-GR" dirty="0" smtClean="0"/>
              <a:t>Τα γνωστικά αντικείμενα που διδάσκοντα: </a:t>
            </a:r>
          </a:p>
          <a:p>
            <a:r>
              <a:rPr lang="el-GR" dirty="0" smtClean="0"/>
              <a:t>Ιερά (θρησκευτικά)</a:t>
            </a:r>
          </a:p>
          <a:p>
            <a:r>
              <a:rPr lang="el-GR" dirty="0" smtClean="0"/>
              <a:t>Ελληνικά</a:t>
            </a:r>
          </a:p>
          <a:p>
            <a:r>
              <a:rPr lang="el-GR" dirty="0" smtClean="0"/>
              <a:t>Λατινικά</a:t>
            </a:r>
          </a:p>
          <a:p>
            <a:r>
              <a:rPr lang="el-GR" dirty="0" smtClean="0"/>
              <a:t>Γαλλικά</a:t>
            </a:r>
          </a:p>
          <a:p>
            <a:r>
              <a:rPr lang="el-GR" dirty="0" smtClean="0"/>
              <a:t>Τουρκικά</a:t>
            </a:r>
          </a:p>
          <a:p>
            <a:r>
              <a:rPr lang="el-GR" dirty="0" smtClean="0"/>
              <a:t>Μαθηματικά</a:t>
            </a:r>
          </a:p>
          <a:p>
            <a:r>
              <a:rPr lang="el-GR" dirty="0" smtClean="0"/>
              <a:t>Φυσικά</a:t>
            </a:r>
          </a:p>
          <a:p>
            <a:r>
              <a:rPr lang="el-GR" dirty="0" smtClean="0"/>
              <a:t>Φιλοσοφικά </a:t>
            </a:r>
          </a:p>
          <a:p>
            <a:r>
              <a:rPr lang="el-GR" dirty="0" smtClean="0"/>
              <a:t>Ιστορία</a:t>
            </a:r>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71600" y="476672"/>
            <a:ext cx="4038600" cy="301942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851920" y="3140968"/>
            <a:ext cx="4476750" cy="32289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92696"/>
            <a:ext cx="7467600" cy="5433467"/>
          </a:xfrm>
        </p:spPr>
        <p:txBody>
          <a:bodyPr>
            <a:normAutofit/>
          </a:bodyPr>
          <a:lstStyle/>
          <a:p>
            <a:pPr>
              <a:buNone/>
            </a:pPr>
            <a:r>
              <a:rPr lang="el-GR" dirty="0" smtClean="0"/>
              <a:t>Στον Β’ Βαλκανικό Πόλεμο, όπως και στον Α’ Παγκόσμιο Πόλεμο, έγινε νοσοκομείο για να εξυπηρετήσει τις ανάγκες που προέκυψαν για περίθαλψη ασθενών και τραυματιών αλλά και μετά την καταστροφική πυρκαγιά του 1917 χρησιμοποιήθηκε ως κατάλυμα για άστεγους. Το Σεπτέμβριο του 1922 το «</a:t>
            </a:r>
            <a:r>
              <a:rPr lang="el-GR" dirty="0" err="1" smtClean="0"/>
              <a:t>Ελληνικόν</a:t>
            </a:r>
            <a:r>
              <a:rPr lang="el-GR" dirty="0" smtClean="0"/>
              <a:t> </a:t>
            </a:r>
            <a:r>
              <a:rPr lang="el-GR" dirty="0" err="1" smtClean="0"/>
              <a:t>Γυμνάσιον</a:t>
            </a:r>
            <a:r>
              <a:rPr lang="el-GR" dirty="0" smtClean="0"/>
              <a:t>» στέγασε τους Έλληνες από τη Μικρά Ασία που ήρθαν πρόσφυγες στη Θεσσαλονίκη. </a:t>
            </a:r>
            <a:endParaRPr lang="de-D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908720"/>
            <a:ext cx="7467600" cy="5217443"/>
          </a:xfrm>
        </p:spPr>
        <p:txBody>
          <a:bodyPr/>
          <a:lstStyle/>
          <a:p>
            <a:pPr>
              <a:buNone/>
            </a:pPr>
            <a:r>
              <a:rPr lang="el-GR" dirty="0" smtClean="0"/>
              <a:t>Από το 1939, για περίπου 40 χρόνια, έως το 1972 το κτίριο φιλοξένησε την «Οικοκυρική Σχολή». Πρόκειται για μια σχολή όπου το 1962 παρακολουθούσαν τα μαθήματα 300 μαθήτριες οι οποίες πέρα από τα βασικά μαθήματα διδάσκονταν Βρεφοκομία αλλά και Ραπτική, Κέντημα και Μαγειρική. </a:t>
            </a:r>
            <a:endParaRPr lang="de-DE" dirty="0"/>
          </a:p>
        </p:txBody>
      </p:sp>
    </p:spTree>
  </p:cSld>
  <p:clrMapOvr>
    <a:masterClrMapping/>
  </p:clrMapOvr>
</p:sld>
</file>

<file path=ppt/theme/theme1.xml><?xml version="1.0" encoding="utf-8"?>
<a:theme xmlns:a="http://schemas.openxmlformats.org/drawingml/2006/main" name="Τεχνικό">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25</TotalTime>
  <Words>483</Words>
  <Application>Microsoft Office PowerPoint</Application>
  <PresentationFormat>Προβολή στην οθόνη (4:3)</PresentationFormat>
  <Paragraphs>38</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Τεχνικό</vt:lpstr>
      <vt:lpstr>Διαφάνεια 1</vt:lpstr>
      <vt:lpstr>«Ελληνικό Γυμνάσιο Θεσσαλονίκης» ή   πρώην «Οικοκυρική Σχολή»</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Η αρχιτεκτονική του κτιρίου</vt:lpstr>
      <vt:lpstr>Διαφάνεια 12</vt:lpstr>
      <vt:lpstr>Διαφάνεια 13</vt:lpstr>
      <vt:lpstr>Διαφάνεια 14</vt:lpstr>
      <vt:lpstr>Διαφάνεια 15</vt:lpstr>
      <vt:lpstr>Διαφάνεια 16</vt:lpstr>
      <vt:lpstr>Ερνέστος Τσίλλερ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Βίκυ</dc:creator>
  <cp:lastModifiedBy>Βίκυ</cp:lastModifiedBy>
  <cp:revision>6</cp:revision>
  <dcterms:created xsi:type="dcterms:W3CDTF">2021-01-28T17:25:25Z</dcterms:created>
  <dcterms:modified xsi:type="dcterms:W3CDTF">2021-01-28T17:50:37Z</dcterms:modified>
</cp:coreProperties>
</file>