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5" r:id="rId3"/>
    <p:sldId id="266" r:id="rId4"/>
    <p:sldId id="257" r:id="rId5"/>
    <p:sldId id="258" r:id="rId6"/>
    <p:sldId id="259" r:id="rId7"/>
    <p:sldId id="260" r:id="rId8"/>
    <p:sldId id="261" r:id="rId9"/>
    <p:sldId id="262" r:id="rId10"/>
    <p:sldId id="263" r:id="rId11"/>
    <p:sldId id="264" r:id="rId12"/>
    <p:sldId id="267" r:id="rId13"/>
    <p:sldId id="268" r:id="rId14"/>
    <p:sldId id="269" r:id="rId15"/>
    <p:sldId id="270" r:id="rId16"/>
    <p:sldId id="272" r:id="rId17"/>
    <p:sldId id="274" r:id="rId18"/>
    <p:sldId id="273" r:id="rId19"/>
    <p:sldId id="271"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80" d="100"/>
          <a:sy n="80" d="100"/>
        </p:scale>
        <p:origin x="-706" y="-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Τίτλος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Στυλ κύριου τίτλου</a:t>
            </a:r>
            <a:endParaRPr kumimoji="0" lang="en-US"/>
          </a:p>
        </p:txBody>
      </p:sp>
      <p:sp>
        <p:nvSpPr>
          <p:cNvPr id="28" name="Θέση ημερομηνίας 27"/>
          <p:cNvSpPr>
            <a:spLocks noGrp="1"/>
          </p:cNvSpPr>
          <p:nvPr>
            <p:ph type="dt" sz="half" idx="10"/>
          </p:nvPr>
        </p:nvSpPr>
        <p:spPr/>
        <p:txBody>
          <a:bodyPr/>
          <a:lstStyle/>
          <a:p>
            <a:fld id="{900CD89A-6974-4DDB-806C-AEAE1D977761}" type="datetimeFigureOut">
              <a:rPr lang="el-GR" smtClean="0"/>
              <a:t>3/6/2022</a:t>
            </a:fld>
            <a:endParaRPr lang="el-GR"/>
          </a:p>
        </p:txBody>
      </p:sp>
      <p:sp>
        <p:nvSpPr>
          <p:cNvPr id="17" name="Θέση υποσέλιδου 16"/>
          <p:cNvSpPr>
            <a:spLocks noGrp="1"/>
          </p:cNvSpPr>
          <p:nvPr>
            <p:ph type="ftr" sz="quarter" idx="11"/>
          </p:nvPr>
        </p:nvSpPr>
        <p:spPr/>
        <p:txBody>
          <a:bodyPr/>
          <a:lstStyle/>
          <a:p>
            <a:endParaRPr lang="el-GR"/>
          </a:p>
        </p:txBody>
      </p:sp>
      <p:sp>
        <p:nvSpPr>
          <p:cNvPr id="29" name="Θέση αριθμού διαφάνειας 28"/>
          <p:cNvSpPr>
            <a:spLocks noGrp="1"/>
          </p:cNvSpPr>
          <p:nvPr>
            <p:ph type="sldNum" sz="quarter" idx="12"/>
          </p:nvPr>
        </p:nvSpPr>
        <p:spPr/>
        <p:txBody>
          <a:bodyPr/>
          <a:lstStyle/>
          <a:p>
            <a:fld id="{D79188FC-CE8B-461A-B9EB-8E0B9E411FFD}" type="slidenum">
              <a:rPr lang="el-GR" smtClean="0"/>
              <a:t>‹#›</a:t>
            </a:fld>
            <a:endParaRPr lang="el-GR"/>
          </a:p>
        </p:txBody>
      </p:sp>
      <p:sp>
        <p:nvSpPr>
          <p:cNvPr id="9" name="Υπότιτλος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Στυλ κύριου υπότιτλου</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00CD89A-6974-4DDB-806C-AEAE1D977761}"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kumimoji="0" lang="el-GR" smtClean="0"/>
              <a:t>Στυλ κύριου τίτλου</a:t>
            </a:r>
            <a:endParaRPr kumimoji="0" lang="en-US"/>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00CD89A-6974-4DDB-806C-AEAE1D977761}"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idx="1"/>
          </p:nvPr>
        </p:nvSpPr>
        <p:spPr/>
        <p:txBody>
          <a:body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ημερομηνίας 3"/>
          <p:cNvSpPr>
            <a:spLocks noGrp="1"/>
          </p:cNvSpPr>
          <p:nvPr>
            <p:ph type="dt" sz="half" idx="10"/>
          </p:nvPr>
        </p:nvSpPr>
        <p:spPr/>
        <p:txBody>
          <a:bodyPr/>
          <a:lstStyle/>
          <a:p>
            <a:fld id="{900CD89A-6974-4DDB-806C-AEAE1D977761}"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Τίτλος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Στυλ υποδείγματος κειμένου</a:t>
            </a:r>
          </a:p>
        </p:txBody>
      </p:sp>
      <p:sp>
        <p:nvSpPr>
          <p:cNvPr id="4" name="Θέση ημερομηνίας 3"/>
          <p:cNvSpPr>
            <a:spLocks noGrp="1"/>
          </p:cNvSpPr>
          <p:nvPr>
            <p:ph type="dt" sz="half" idx="10"/>
          </p:nvPr>
        </p:nvSpPr>
        <p:spPr/>
        <p:txBody>
          <a:bodyPr/>
          <a:lstStyle/>
          <a:p>
            <a:fld id="{900CD89A-6974-4DDB-806C-AEAE1D977761}" type="datetimeFigureOut">
              <a:rPr lang="el-GR" smtClean="0"/>
              <a:t>3/6/2022</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a:xfrm>
            <a:off x="7924800" y="6416675"/>
            <a:ext cx="762000" cy="365125"/>
          </a:xfrm>
        </p:spPr>
        <p:txBody>
          <a:bodyPr/>
          <a:lstStyle/>
          <a:p>
            <a:fld id="{D79188FC-CE8B-461A-B9EB-8E0B9E411FFD}"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περιεχομένου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Θέση περιεχομένου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900CD89A-6974-4DDB-806C-AEAE1D977761}"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8229600" cy="1143000"/>
          </a:xfrm>
        </p:spPr>
        <p:txBody>
          <a:bodyPr anchor="ctr"/>
          <a:lstStyle>
            <a:lvl1pPr>
              <a:defRPr/>
            </a:lvl1pPr>
          </a:lstStyle>
          <a:p>
            <a:r>
              <a:rPr kumimoji="0" lang="el-GR" smtClean="0"/>
              <a:t>Στυλ κύριου τίτλου</a:t>
            </a:r>
            <a:endParaRPr kumimoji="0" lang="en-US"/>
          </a:p>
        </p:txBody>
      </p:sp>
      <p:sp>
        <p:nvSpPr>
          <p:cNvPr id="3" name="Θέση κειμένου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4" name="Θέση κειμένου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Στυλ υποδείγματος κειμένου</a:t>
            </a:r>
          </a:p>
        </p:txBody>
      </p:sp>
      <p:sp>
        <p:nvSpPr>
          <p:cNvPr id="5" name="Θέση περιεχομένου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Θέση περιεχομένου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Θέση ημερομηνίας 6"/>
          <p:cNvSpPr>
            <a:spLocks noGrp="1"/>
          </p:cNvSpPr>
          <p:nvPr>
            <p:ph type="dt" sz="half" idx="10"/>
          </p:nvPr>
        </p:nvSpPr>
        <p:spPr/>
        <p:txBody>
          <a:bodyPr/>
          <a:lstStyle/>
          <a:p>
            <a:fld id="{900CD89A-6974-4DDB-806C-AEAE1D977761}" type="datetimeFigureOut">
              <a:rPr lang="el-GR" smtClean="0"/>
              <a:t>3/6/2022</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kumimoji="0" lang="el-GR" smtClean="0"/>
              <a:t>Στυλ κύριου τίτλου</a:t>
            </a:r>
            <a:endParaRPr kumimoji="0" lang="en-US"/>
          </a:p>
        </p:txBody>
      </p:sp>
      <p:sp>
        <p:nvSpPr>
          <p:cNvPr id="3" name="Θέση ημερομηνίας 2"/>
          <p:cNvSpPr>
            <a:spLocks noGrp="1"/>
          </p:cNvSpPr>
          <p:nvPr>
            <p:ph type="dt" sz="half" idx="10"/>
          </p:nvPr>
        </p:nvSpPr>
        <p:spPr/>
        <p:txBody>
          <a:bodyPr/>
          <a:lstStyle/>
          <a:p>
            <a:fld id="{900CD89A-6974-4DDB-806C-AEAE1D977761}" type="datetimeFigureOut">
              <a:rPr lang="el-GR" smtClean="0"/>
              <a:t>3/6/2022</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900CD89A-6974-4DDB-806C-AEAE1D977761}" type="datetimeFigureOut">
              <a:rPr lang="el-GR" smtClean="0"/>
              <a:t>3/6/2022</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Στυλ κύριου τίτλου</a:t>
            </a:r>
            <a:endParaRPr kumimoji="0" lang="en-US"/>
          </a:p>
        </p:txBody>
      </p:sp>
      <p:sp>
        <p:nvSpPr>
          <p:cNvPr id="3" name="Θέση κειμένου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Στυλ υποδείγματος κειμένου</a:t>
            </a:r>
          </a:p>
        </p:txBody>
      </p:sp>
      <p:sp>
        <p:nvSpPr>
          <p:cNvPr id="4" name="Θέση περιεχομένου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Στυλ υποδείγματος κειμένου</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Θέση ημερομηνίας 4"/>
          <p:cNvSpPr>
            <a:spLocks noGrp="1"/>
          </p:cNvSpPr>
          <p:nvPr>
            <p:ph type="dt" sz="half" idx="10"/>
          </p:nvPr>
        </p:nvSpPr>
        <p:spPr/>
        <p:txBody>
          <a:bodyPr/>
          <a:lstStyle/>
          <a:p>
            <a:fld id="{900CD89A-6974-4DDB-806C-AEAE1D977761}"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Στυλ κύριου τίτλου</a:t>
            </a:r>
            <a:endParaRPr kumimoji="0" lang="en-US"/>
          </a:p>
        </p:txBody>
      </p:sp>
      <p:sp>
        <p:nvSpPr>
          <p:cNvPr id="3" name="Θέση εικόνας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Θέση κειμένου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Στυλ υποδείγματος κειμένου</a:t>
            </a:r>
          </a:p>
        </p:txBody>
      </p:sp>
      <p:sp>
        <p:nvSpPr>
          <p:cNvPr id="5" name="Θέση ημερομηνίας 4"/>
          <p:cNvSpPr>
            <a:spLocks noGrp="1"/>
          </p:cNvSpPr>
          <p:nvPr>
            <p:ph type="dt" sz="half" idx="10"/>
          </p:nvPr>
        </p:nvSpPr>
        <p:spPr/>
        <p:txBody>
          <a:bodyPr/>
          <a:lstStyle/>
          <a:p>
            <a:fld id="{900CD89A-6974-4DDB-806C-AEAE1D977761}" type="datetimeFigureOut">
              <a:rPr lang="el-GR" smtClean="0"/>
              <a:t>3/6/2022</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D79188FC-CE8B-461A-B9EB-8E0B9E411FFD}" type="slidenum">
              <a:rPr lang="el-GR" smtClean="0"/>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Θέση τίτλου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Στυλ κύριου τίτλου</a:t>
            </a:r>
            <a:endParaRPr kumimoji="0" lang="en-US"/>
          </a:p>
        </p:txBody>
      </p:sp>
      <p:sp>
        <p:nvSpPr>
          <p:cNvPr id="13" name="Θέση κειμένου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Στυλ υποδείγματος κειμένου</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Θέση ημερομηνίας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900CD89A-6974-4DDB-806C-AEAE1D977761}" type="datetimeFigureOut">
              <a:rPr lang="el-GR" smtClean="0"/>
              <a:t>3/6/2022</a:t>
            </a:fld>
            <a:endParaRPr lang="el-GR"/>
          </a:p>
        </p:txBody>
      </p:sp>
      <p:sp>
        <p:nvSpPr>
          <p:cNvPr id="3" name="Θέση υποσέλιδου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Θέση αριθμού διαφάνειας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79188FC-CE8B-461A-B9EB-8E0B9E411FFD}" type="slidenum">
              <a:rPr lang="el-GR" smtClean="0"/>
              <a:t>‹#›</a:t>
            </a:fld>
            <a:endParaRPr lang="el-G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ctrTitle"/>
          </p:nvPr>
        </p:nvSpPr>
        <p:spPr/>
        <p:txBody>
          <a:bodyPr>
            <a:normAutofit fontScale="90000"/>
          </a:bodyPr>
          <a:lstStyle/>
          <a:p>
            <a:r>
              <a:rPr lang="el-GR" dirty="0" smtClean="0"/>
              <a:t>Το 1</a:t>
            </a:r>
            <a:r>
              <a:rPr lang="el-GR" baseline="30000" dirty="0" smtClean="0"/>
              <a:t>ο</a:t>
            </a:r>
            <a:r>
              <a:rPr lang="el-GR" dirty="0" smtClean="0"/>
              <a:t> </a:t>
            </a:r>
            <a:r>
              <a:rPr lang="el-GR" dirty="0" err="1" smtClean="0"/>
              <a:t>πειραματικο</a:t>
            </a:r>
            <a:r>
              <a:rPr lang="el-GR" dirty="0" smtClean="0"/>
              <a:t> </a:t>
            </a:r>
            <a:r>
              <a:rPr lang="el-GR" dirty="0" err="1" smtClean="0"/>
              <a:t>γυμνασιο</a:t>
            </a:r>
            <a:r>
              <a:rPr lang="el-GR" dirty="0" smtClean="0"/>
              <a:t> </a:t>
            </a:r>
            <a:r>
              <a:rPr lang="el-GR" dirty="0" err="1" smtClean="0"/>
              <a:t>καρδιτσασ</a:t>
            </a:r>
            <a:r>
              <a:rPr lang="el-GR" dirty="0" smtClean="0"/>
              <a:t/>
            </a:r>
            <a:br>
              <a:rPr lang="el-GR" dirty="0" smtClean="0"/>
            </a:br>
            <a:endParaRPr lang="el-GR" dirty="0"/>
          </a:p>
        </p:txBody>
      </p:sp>
      <p:sp>
        <p:nvSpPr>
          <p:cNvPr id="3" name="Υπότιτλος 2"/>
          <p:cNvSpPr>
            <a:spLocks noGrp="1"/>
          </p:cNvSpPr>
          <p:nvPr>
            <p:ph type="subTitle" idx="1"/>
          </p:nvPr>
        </p:nvSpPr>
        <p:spPr/>
        <p:txBody>
          <a:bodyPr/>
          <a:lstStyle/>
          <a:p>
            <a:r>
              <a:rPr lang="el-GR" dirty="0" smtClean="0"/>
              <a:t>Πρώην 1</a:t>
            </a:r>
            <a:r>
              <a:rPr lang="el-GR" baseline="30000" dirty="0" smtClean="0"/>
              <a:t>ο</a:t>
            </a:r>
            <a:r>
              <a:rPr lang="el-GR" dirty="0" smtClean="0"/>
              <a:t> Γυμνάσιο Καρδίτσας</a:t>
            </a:r>
          </a:p>
          <a:p>
            <a:r>
              <a:rPr lang="el-GR" dirty="0" smtClean="0"/>
              <a:t>Πρώην 1ο </a:t>
            </a:r>
            <a:r>
              <a:rPr lang="el-GR" dirty="0" smtClean="0"/>
              <a:t>Γυμνάσιο Αρρένων</a:t>
            </a:r>
          </a:p>
          <a:p>
            <a:endParaRPr lang="el-GR" dirty="0"/>
          </a:p>
        </p:txBody>
      </p:sp>
    </p:spTree>
    <p:extLst>
      <p:ext uri="{BB962C8B-B14F-4D97-AF65-F5344CB8AC3E}">
        <p14:creationId xmlns:p14="http://schemas.microsoft.com/office/powerpoint/2010/main" val="40463159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Γυμνάσιο κατά την 1</a:t>
            </a:r>
            <a:r>
              <a:rPr lang="el-GR" baseline="30000" dirty="0" smtClean="0"/>
              <a:t>η</a:t>
            </a:r>
            <a:r>
              <a:rPr lang="el-GR" dirty="0" smtClean="0"/>
              <a:t> εικοσαετία του 20</a:t>
            </a:r>
            <a:r>
              <a:rPr lang="el-GR" baseline="30000" dirty="0" smtClean="0"/>
              <a:t>ου</a:t>
            </a:r>
            <a:r>
              <a:rPr lang="el-GR" dirty="0" smtClean="0"/>
              <a:t> αιώνα </a:t>
            </a:r>
            <a:r>
              <a:rPr lang="en-US" dirty="0" smtClean="0"/>
              <a:t>(i)</a:t>
            </a:r>
            <a:endParaRPr lang="el-GR" dirty="0"/>
          </a:p>
        </p:txBody>
      </p:sp>
      <p:sp>
        <p:nvSpPr>
          <p:cNvPr id="3" name="Θέση περιεχομένου 2"/>
          <p:cNvSpPr>
            <a:spLocks noGrp="1"/>
          </p:cNvSpPr>
          <p:nvPr>
            <p:ph idx="1"/>
          </p:nvPr>
        </p:nvSpPr>
        <p:spPr/>
        <p:txBody>
          <a:bodyPr/>
          <a:lstStyle/>
          <a:p>
            <a:r>
              <a:rPr lang="el-GR" dirty="0" smtClean="0"/>
              <a:t>Παρατηρείται αύξηση του αριθμού των μαθητών και έλλειψη αιθουσών</a:t>
            </a:r>
          </a:p>
          <a:p>
            <a:r>
              <a:rPr lang="el-GR" dirty="0" smtClean="0"/>
              <a:t>Ο τοπικός τύπος πρότεινε τη μετατροπή του γειτονικού τζαμιού σε διδακτήριο. Είναι άγνωστο αν η πρόταση αξιοποιήθηκε τελικά.</a:t>
            </a:r>
          </a:p>
          <a:p>
            <a:r>
              <a:rPr lang="el-GR" dirty="0" smtClean="0"/>
              <a:t>Αυτό που γνωρίζουμε είναι ότι το Μάιο του 1926 το διδακτήριο είχε επεκταθεί</a:t>
            </a:r>
          </a:p>
          <a:p>
            <a:r>
              <a:rPr lang="el-GR" dirty="0" smtClean="0"/>
              <a:t>Όσο το Γυμνάσιο συντηρούνταν από το Δήμο Καρδίτσας οι καθηγητές προσλαμβάνονταν με ετήσια σύμβαση</a:t>
            </a:r>
          </a:p>
          <a:p>
            <a:endParaRPr lang="el-GR" dirty="0" smtClean="0"/>
          </a:p>
          <a:p>
            <a:endParaRPr lang="el-GR" dirty="0"/>
          </a:p>
        </p:txBody>
      </p:sp>
    </p:spTree>
    <p:extLst>
      <p:ext uri="{BB962C8B-B14F-4D97-AF65-F5344CB8AC3E}">
        <p14:creationId xmlns:p14="http://schemas.microsoft.com/office/powerpoint/2010/main" val="27087835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Το Γυμνάσιο κατά την 1η εικοσαετία του 20ου αιώνα (</a:t>
            </a:r>
            <a:r>
              <a:rPr lang="el-GR" dirty="0" smtClean="0"/>
              <a:t>i</a:t>
            </a:r>
            <a:r>
              <a:rPr lang="en-US" dirty="0" smtClean="0"/>
              <a:t>i</a:t>
            </a:r>
            <a:r>
              <a:rPr lang="el-GR" dirty="0" smtClean="0"/>
              <a:t>)</a:t>
            </a:r>
            <a:endParaRPr lang="el-GR" dirty="0"/>
          </a:p>
        </p:txBody>
      </p:sp>
      <p:sp>
        <p:nvSpPr>
          <p:cNvPr id="3" name="Θέση περιεχομένου 2"/>
          <p:cNvSpPr>
            <a:spLocks noGrp="1"/>
          </p:cNvSpPr>
          <p:nvPr>
            <p:ph idx="1"/>
          </p:nvPr>
        </p:nvSpPr>
        <p:spPr/>
        <p:txBody>
          <a:bodyPr/>
          <a:lstStyle/>
          <a:p>
            <a:r>
              <a:rPr lang="el-GR" dirty="0" smtClean="0"/>
              <a:t>Όταν το κράτος ανέλαβε τη λειτουργία και τα έξοδα της μισθοδοσίας του προσωπικού, οι μεταθέσεις και αποσπάσεις του προσωπικού ήταν συνήθεις, ακόμα και στη μέση του διδακτικού έτους με αποτέλεσμα το σχολείο να δυσλειτουργεί.</a:t>
            </a:r>
          </a:p>
          <a:p>
            <a:r>
              <a:rPr lang="el-GR" dirty="0" smtClean="0"/>
              <a:t>Το μάθημα της Γυμναστικής και των Γαλλικών, αν και υπήρχαν στο ωρολόγιο πρόγραμμα δεν διδάσκονταν τακτικά λόγω έλλειψης καθηγητών</a:t>
            </a:r>
            <a:endParaRPr lang="el-GR" dirty="0"/>
          </a:p>
        </p:txBody>
      </p:sp>
    </p:spTree>
    <p:extLst>
      <p:ext uri="{BB962C8B-B14F-4D97-AF65-F5344CB8AC3E}">
        <p14:creationId xmlns:p14="http://schemas.microsoft.com/office/powerpoint/2010/main" val="30698297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To </a:t>
            </a:r>
            <a:r>
              <a:rPr lang="el-GR" dirty="0" smtClean="0"/>
              <a:t>Γυμνάσιο Καρδίτσας από το 1929 ως το 1936</a:t>
            </a:r>
            <a:endParaRPr lang="el-GR" dirty="0"/>
          </a:p>
        </p:txBody>
      </p:sp>
      <p:sp>
        <p:nvSpPr>
          <p:cNvPr id="3" name="Θέση περιεχομένου 2"/>
          <p:cNvSpPr>
            <a:spLocks noGrp="1"/>
          </p:cNvSpPr>
          <p:nvPr>
            <p:ph idx="1"/>
          </p:nvPr>
        </p:nvSpPr>
        <p:spPr/>
        <p:txBody>
          <a:bodyPr/>
          <a:lstStyle/>
          <a:p>
            <a:r>
              <a:rPr lang="el-GR" dirty="0" smtClean="0"/>
              <a:t>Με την εκπαιδευτική μεταρρύθμιση του 1929 το </a:t>
            </a:r>
            <a:r>
              <a:rPr lang="el-GR" dirty="0" err="1" smtClean="0"/>
              <a:t>τετρατάξιο</a:t>
            </a:r>
            <a:r>
              <a:rPr lang="el-GR" dirty="0" smtClean="0"/>
              <a:t> </a:t>
            </a:r>
            <a:r>
              <a:rPr lang="el-GR" dirty="0"/>
              <a:t>Γ</a:t>
            </a:r>
            <a:r>
              <a:rPr lang="el-GR" dirty="0" smtClean="0"/>
              <a:t>υμνάσιο Καρδίτσας μετατράπηκε σε εξατάξιο, ενώ καταργήθηκαν τα δύο υπάρχοντα ελληνικά σχολεία</a:t>
            </a:r>
          </a:p>
          <a:p>
            <a:r>
              <a:rPr lang="el-GR" dirty="0" smtClean="0"/>
              <a:t>Οι μαθητές αυξήθηκαν και το κτίριο δεν επαρκούσε, οπότε έγιναν Γυμνασιακά παραρτήματα σε γειτονικά κτίρια, αν και τα διδακτήρια αυτά απείχαν πολύ από το κεντρικό κτίριο με αποτέλεσμα να καταπονείται το προσωπικό και οι μαθητές</a:t>
            </a:r>
          </a:p>
        </p:txBody>
      </p:sp>
    </p:spTree>
    <p:extLst>
      <p:ext uri="{BB962C8B-B14F-4D97-AF65-F5344CB8AC3E}">
        <p14:creationId xmlns:p14="http://schemas.microsoft.com/office/powerpoint/2010/main" val="3505515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Τα χρόνια 1936-37</a:t>
            </a:r>
            <a:endParaRPr lang="el-GR" dirty="0"/>
          </a:p>
        </p:txBody>
      </p:sp>
      <p:sp>
        <p:nvSpPr>
          <p:cNvPr id="3" name="Θέση περιεχομένου 2"/>
          <p:cNvSpPr>
            <a:spLocks noGrp="1"/>
          </p:cNvSpPr>
          <p:nvPr>
            <p:ph idx="1"/>
          </p:nvPr>
        </p:nvSpPr>
        <p:spPr/>
        <p:txBody>
          <a:bodyPr/>
          <a:lstStyle/>
          <a:p>
            <a:r>
              <a:rPr lang="el-GR" dirty="0" smtClean="0"/>
              <a:t>Το Γυμνάσιο </a:t>
            </a:r>
            <a:r>
              <a:rPr lang="el-GR" dirty="0"/>
              <a:t>Κ</a:t>
            </a:r>
            <a:r>
              <a:rPr lang="el-GR" dirty="0" smtClean="0"/>
              <a:t>αρδίτσας μετατράπηκε σε Σχολείο Μέσης Εκπαιδεύσεως (ΣΜΕΚ)</a:t>
            </a:r>
          </a:p>
          <a:p>
            <a:r>
              <a:rPr lang="el-GR" dirty="0" smtClean="0"/>
              <a:t>Το 1936 ιδρύεται η Εθνική Οργάνωση Νεολαίας και οι μαθητές φορούσαν την ειδική σχολή του ΕΟΝ δημιουργώντας πρόβλημα ενδυμασίας στο σχολείο</a:t>
            </a:r>
          </a:p>
          <a:p>
            <a:r>
              <a:rPr lang="el-GR" dirty="0" smtClean="0"/>
              <a:t>Ως το 1937 δεν υπήρχαν συγκεκριμένα σχολικά εγχειρίδια που να διανέμονται στους μαθητές</a:t>
            </a:r>
          </a:p>
          <a:p>
            <a:r>
              <a:rPr lang="el-GR" dirty="0" smtClean="0"/>
              <a:t>Τα βιβλία πωλούνταν από τα βιβλιοπωλεία και ήταν πανάκριβα, γι’ αυτό κι ο δανεισμός ήταν συνηθισμένος</a:t>
            </a:r>
          </a:p>
          <a:p>
            <a:endParaRPr lang="el-GR" dirty="0"/>
          </a:p>
        </p:txBody>
      </p:sp>
    </p:spTree>
    <p:extLst>
      <p:ext uri="{BB962C8B-B14F-4D97-AF65-F5344CB8AC3E}">
        <p14:creationId xmlns:p14="http://schemas.microsoft.com/office/powerpoint/2010/main" val="7279296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Σχολεία της Καρδίτσας κατά τον 2</a:t>
            </a:r>
            <a:r>
              <a:rPr lang="el-GR" baseline="30000" dirty="0" smtClean="0"/>
              <a:t>ο</a:t>
            </a:r>
            <a:r>
              <a:rPr lang="el-GR" dirty="0" smtClean="0"/>
              <a:t> Παγκόσμιο Πόλεμο </a:t>
            </a:r>
            <a:endParaRPr lang="el-GR" dirty="0"/>
          </a:p>
        </p:txBody>
      </p:sp>
      <p:sp>
        <p:nvSpPr>
          <p:cNvPr id="3" name="Θέση περιεχομένου 2"/>
          <p:cNvSpPr>
            <a:spLocks noGrp="1"/>
          </p:cNvSpPr>
          <p:nvPr>
            <p:ph idx="1"/>
          </p:nvPr>
        </p:nvSpPr>
        <p:spPr/>
        <p:txBody>
          <a:bodyPr/>
          <a:lstStyle/>
          <a:p>
            <a:r>
              <a:rPr lang="el-GR" dirty="0" smtClean="0"/>
              <a:t>Η σχολή Μέσης Εκπαίδευσης Αρρένων άρχισε να λειτουργεί παράλληλα με το Γυμνάσιο Θηλέων, αν και  τα διδακτήρια δεν ήταν αρκετά να στεγάσουν όλους-ες τους/τις μαθητές-</a:t>
            </a:r>
            <a:r>
              <a:rPr lang="el-GR" dirty="0" err="1" smtClean="0"/>
              <a:t>τριες</a:t>
            </a:r>
            <a:endParaRPr lang="el-GR" dirty="0" smtClean="0"/>
          </a:p>
          <a:p>
            <a:r>
              <a:rPr lang="el-GR" dirty="0" smtClean="0"/>
              <a:t>Στις 11 Οκτωβρίου 1943 εγκαταστάθηκε στην Καρδίτσα ο Γερμανικός στρατός.</a:t>
            </a:r>
          </a:p>
          <a:p>
            <a:r>
              <a:rPr lang="el-GR" dirty="0" smtClean="0"/>
              <a:t>Τα Γυμνάσια επιτάχθηκαν και οι μαθητές-</a:t>
            </a:r>
            <a:r>
              <a:rPr lang="el-GR" dirty="0" err="1" smtClean="0"/>
              <a:t>τριες</a:t>
            </a:r>
            <a:r>
              <a:rPr lang="el-GR" dirty="0" smtClean="0"/>
              <a:t> περιπλανούνταν έως και τις 2 Σεπτεμβρίου 1944, όταν οι Γερμανοί εγκατέλειψαν οριστικά </a:t>
            </a:r>
            <a:r>
              <a:rPr lang="el-GR" smtClean="0"/>
              <a:t>την Καρδίτσα</a:t>
            </a:r>
            <a:endParaRPr lang="el-GR" dirty="0" smtClean="0"/>
          </a:p>
          <a:p>
            <a:endParaRPr lang="el-GR" dirty="0"/>
          </a:p>
        </p:txBody>
      </p:sp>
    </p:spTree>
    <p:extLst>
      <p:ext uri="{BB962C8B-B14F-4D97-AF65-F5344CB8AC3E}">
        <p14:creationId xmlns:p14="http://schemas.microsoft.com/office/powerpoint/2010/main" val="23858926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H </a:t>
            </a:r>
            <a:r>
              <a:rPr lang="el-GR" dirty="0" smtClean="0"/>
              <a:t>περίοδος του εμφυλίου</a:t>
            </a:r>
            <a:endParaRPr lang="el-GR" dirty="0"/>
          </a:p>
        </p:txBody>
      </p:sp>
      <p:sp>
        <p:nvSpPr>
          <p:cNvPr id="3" name="Θέση περιεχομένου 2"/>
          <p:cNvSpPr>
            <a:spLocks noGrp="1"/>
          </p:cNvSpPr>
          <p:nvPr>
            <p:ph idx="1"/>
          </p:nvPr>
        </p:nvSpPr>
        <p:spPr/>
        <p:txBody>
          <a:bodyPr/>
          <a:lstStyle/>
          <a:p>
            <a:r>
              <a:rPr lang="el-GR" dirty="0" smtClean="0"/>
              <a:t>Το διδακτήριο του Γυμνασίου αρρένων (ΣΜΕΚ) επιτάχθηκε για λίγο από τον Εθνικό στρατό</a:t>
            </a:r>
          </a:p>
          <a:p>
            <a:r>
              <a:rPr lang="el-GR" dirty="0" smtClean="0"/>
              <a:t>Οι καθηγητές ήταν λιγοστοί και κάποιοι διώκονταν λόγω πολιτικών φρονημάτων</a:t>
            </a:r>
          </a:p>
          <a:p>
            <a:r>
              <a:rPr lang="el-GR" dirty="0" smtClean="0"/>
              <a:t>Το σχολείο υπολειτουργούσε</a:t>
            </a:r>
          </a:p>
          <a:p>
            <a:r>
              <a:rPr lang="el-GR" dirty="0" smtClean="0"/>
              <a:t>Το Δεκέμβρη του 1948 η Καρδίτσα έζησε μια από τις σφοδρότερες μάχες του εμφυλίου</a:t>
            </a:r>
          </a:p>
          <a:p>
            <a:r>
              <a:rPr lang="el-GR" dirty="0" smtClean="0"/>
              <a:t>Μετά τη μάχη πολλοί μαθητές στρατολογήθηκαν</a:t>
            </a:r>
          </a:p>
          <a:p>
            <a:endParaRPr lang="el-GR" dirty="0"/>
          </a:p>
        </p:txBody>
      </p:sp>
    </p:spTree>
    <p:extLst>
      <p:ext uri="{BB962C8B-B14F-4D97-AF65-F5344CB8AC3E}">
        <p14:creationId xmlns:p14="http://schemas.microsoft.com/office/powerpoint/2010/main" val="4019198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US" dirty="0" smtClean="0"/>
              <a:t>H </a:t>
            </a:r>
            <a:r>
              <a:rPr lang="el-GR" dirty="0" smtClean="0"/>
              <a:t>λειτουργία του Ά Γυμνασίου αρρένων κατά τη μεταπολεμική περίοδο </a:t>
            </a:r>
            <a:r>
              <a:rPr lang="en-US" dirty="0" smtClean="0"/>
              <a:t>(i)</a:t>
            </a:r>
            <a:endParaRPr lang="el-GR" dirty="0"/>
          </a:p>
        </p:txBody>
      </p:sp>
      <p:sp>
        <p:nvSpPr>
          <p:cNvPr id="3" name="Θέση περιεχομένου 2"/>
          <p:cNvSpPr>
            <a:spLocks noGrp="1"/>
          </p:cNvSpPr>
          <p:nvPr>
            <p:ph idx="1"/>
          </p:nvPr>
        </p:nvSpPr>
        <p:spPr/>
        <p:txBody>
          <a:bodyPr/>
          <a:lstStyle/>
          <a:p>
            <a:r>
              <a:rPr lang="el-GR" dirty="0" smtClean="0"/>
              <a:t>Το 1995 έγινε μεγάλη απεργία για τα οικονομικά και βαθμολογικά προβλήματα του κλάδου των εκπαιδευτικών.</a:t>
            </a:r>
          </a:p>
          <a:p>
            <a:r>
              <a:rPr lang="el-GR" dirty="0" smtClean="0"/>
              <a:t>Πολλοί εκπαιδευτικοί παραιτήθηκαν ομαδικά</a:t>
            </a:r>
          </a:p>
          <a:p>
            <a:r>
              <a:rPr lang="el-GR" dirty="0" smtClean="0"/>
              <a:t>Με τις κινητοποιήσεις τους που συνεχίστηκαν μέχρι το 1963 οι εκπαιδευτικοί δεν κατάφεραν τίποτα</a:t>
            </a:r>
          </a:p>
          <a:p>
            <a:r>
              <a:rPr lang="el-GR" dirty="0" smtClean="0"/>
              <a:t>Το 1963 μετά από μεγάλη απεργία έγινε πολιτική επιστράτευση των καθηγητών</a:t>
            </a:r>
          </a:p>
          <a:p>
            <a:endParaRPr lang="el-GR" dirty="0"/>
          </a:p>
        </p:txBody>
      </p:sp>
    </p:spTree>
    <p:extLst>
      <p:ext uri="{BB962C8B-B14F-4D97-AF65-F5344CB8AC3E}">
        <p14:creationId xmlns:p14="http://schemas.microsoft.com/office/powerpoint/2010/main" val="3791833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H </a:t>
            </a:r>
            <a:r>
              <a:rPr lang="el-GR" dirty="0" smtClean="0"/>
              <a:t>μεταφορά σε νέο διδακτήριο</a:t>
            </a:r>
            <a:endParaRPr lang="el-GR" dirty="0"/>
          </a:p>
        </p:txBody>
      </p:sp>
      <p:sp>
        <p:nvSpPr>
          <p:cNvPr id="3" name="Θέση περιεχομένου 2"/>
          <p:cNvSpPr>
            <a:spLocks noGrp="1"/>
          </p:cNvSpPr>
          <p:nvPr>
            <p:ph idx="1"/>
          </p:nvPr>
        </p:nvSpPr>
        <p:spPr/>
        <p:txBody>
          <a:bodyPr>
            <a:normAutofit fontScale="92500"/>
          </a:bodyPr>
          <a:lstStyle/>
          <a:p>
            <a:r>
              <a:rPr lang="el-GR" dirty="0" smtClean="0"/>
              <a:t>Τον Αύγουστο του 1962 ολοκληρώθηκε η αποπεράτωση νέου υπερσύγχρονου διδακτηρίου και η μεταστέγαση του Γυμνασίου απέναντι από το Παυσίλυπο, όπου αργότερα στέγασε και το 1</a:t>
            </a:r>
            <a:r>
              <a:rPr lang="el-GR" baseline="30000" dirty="0" smtClean="0"/>
              <a:t>ο</a:t>
            </a:r>
            <a:r>
              <a:rPr lang="el-GR" dirty="0" smtClean="0"/>
              <a:t> Λύκειο </a:t>
            </a:r>
            <a:r>
              <a:rPr lang="el-GR" dirty="0" smtClean="0"/>
              <a:t>Καρδίτσας.</a:t>
            </a:r>
          </a:p>
          <a:p>
            <a:r>
              <a:rPr lang="el-GR" dirty="0" smtClean="0"/>
              <a:t>Ένα νέο κεφάλαιο ξεκινούσε και το Γυμνάσιο του 1889, από </a:t>
            </a:r>
            <a:r>
              <a:rPr lang="el-GR" dirty="0"/>
              <a:t>τη μεταστέγαση του </a:t>
            </a:r>
            <a:r>
              <a:rPr lang="el-GR" dirty="0" smtClean="0"/>
              <a:t>Γυμνασίου </a:t>
            </a:r>
            <a:r>
              <a:rPr lang="el-GR" dirty="0"/>
              <a:t>σε νέο </a:t>
            </a:r>
            <a:r>
              <a:rPr lang="el-GR" dirty="0" smtClean="0"/>
              <a:t>κτήριο </a:t>
            </a:r>
            <a:r>
              <a:rPr lang="el-GR" dirty="0"/>
              <a:t>και ως τα τέλη της δεκαετίας του </a:t>
            </a:r>
            <a:r>
              <a:rPr lang="el-GR" dirty="0" smtClean="0"/>
              <a:t>’70, λειτούργησε </a:t>
            </a:r>
            <a:r>
              <a:rPr lang="el-GR" dirty="0"/>
              <a:t>ως γυμνάσιο θηλέων. Από τότε </a:t>
            </a:r>
            <a:r>
              <a:rPr lang="el-GR" dirty="0" smtClean="0"/>
              <a:t>στέγασε </a:t>
            </a:r>
            <a:r>
              <a:rPr lang="el-GR" dirty="0"/>
              <a:t>το 14ο δημοτικό σχολείο </a:t>
            </a:r>
            <a:r>
              <a:rPr lang="el-GR" dirty="0" smtClean="0"/>
              <a:t>για αρκετά χρόνια και σήμερα στεγάζει το εσπερινό Γυμνάσιο Καρδίτσας.</a:t>
            </a:r>
            <a:endParaRPr lang="el-GR" dirty="0"/>
          </a:p>
        </p:txBody>
      </p:sp>
    </p:spTree>
    <p:extLst>
      <p:ext uri="{BB962C8B-B14F-4D97-AF65-F5344CB8AC3E}">
        <p14:creationId xmlns:p14="http://schemas.microsoft.com/office/powerpoint/2010/main" val="21319514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2798817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Η περίοδος μετά τον εμφύλιο</a:t>
            </a:r>
            <a:endParaRPr lang="el-GR" dirty="0"/>
          </a:p>
        </p:txBody>
      </p:sp>
      <p:sp>
        <p:nvSpPr>
          <p:cNvPr id="3" name="Θέση περιεχομένου 2"/>
          <p:cNvSpPr>
            <a:spLocks noGrp="1"/>
          </p:cNvSpPr>
          <p:nvPr>
            <p:ph idx="1"/>
          </p:nvPr>
        </p:nvSpPr>
        <p:spPr/>
        <p:txBody>
          <a:bodyPr/>
          <a:lstStyle/>
          <a:p>
            <a:r>
              <a:rPr lang="el-GR" dirty="0" smtClean="0"/>
              <a:t>Χάρη στις επίμονες προσπάθειες μαθητών και καθηγητών σημειώθηκαν πολλές επιτυχίες στις εισαγωγικές εξετάσεις για την Τριτοβάθμια εκπαίδευση</a:t>
            </a:r>
          </a:p>
          <a:p>
            <a:r>
              <a:rPr lang="el-GR" dirty="0" smtClean="0"/>
              <a:t>Το βιοτικό επίπεδο ανέβηκε</a:t>
            </a:r>
          </a:p>
          <a:p>
            <a:r>
              <a:rPr lang="el-GR" dirty="0" smtClean="0"/>
              <a:t>Κυκλοφόρησαν νέα σύγχρονα διδακτικά εγχειρίδια</a:t>
            </a:r>
          </a:p>
          <a:p>
            <a:r>
              <a:rPr lang="el-GR" dirty="0" smtClean="0"/>
              <a:t>Το 1947 ιδρύθηκε το 2</a:t>
            </a:r>
            <a:r>
              <a:rPr lang="el-GR" baseline="30000" dirty="0" smtClean="0"/>
              <a:t>ο</a:t>
            </a:r>
            <a:r>
              <a:rPr lang="el-GR" dirty="0" smtClean="0"/>
              <a:t> Γυμνάσιο αρρένων</a:t>
            </a:r>
          </a:p>
          <a:p>
            <a:endParaRPr lang="el-GR" dirty="0"/>
          </a:p>
          <a:p>
            <a:r>
              <a:rPr lang="el-GR" dirty="0" smtClean="0"/>
              <a:t>][</a:t>
            </a:r>
            <a:r>
              <a:rPr lang="el-GR" dirty="0" err="1" smtClean="0"/>
              <a:t>λο][΄κλξλκ</a:t>
            </a:r>
            <a:endParaRPr lang="el-GR" dirty="0" smtClean="0"/>
          </a:p>
          <a:p>
            <a:endParaRPr lang="el-GR" dirty="0" smtClean="0"/>
          </a:p>
          <a:p>
            <a:endParaRPr lang="el-GR" dirty="0"/>
          </a:p>
          <a:p>
            <a:pPr marL="137160" indent="0">
              <a:buNone/>
            </a:pPr>
            <a:endParaRPr lang="el-G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0" y="-2414588"/>
            <a:ext cx="15621000" cy="11687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42200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980728"/>
            <a:ext cx="6748272" cy="5048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9792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spTree>
    <p:extLst>
      <p:ext uri="{BB962C8B-B14F-4D97-AF65-F5344CB8AC3E}">
        <p14:creationId xmlns:p14="http://schemas.microsoft.com/office/powerpoint/2010/main" val="23947742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0353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Τα σχολεία της </a:t>
            </a:r>
            <a:r>
              <a:rPr lang="el-GR" dirty="0"/>
              <a:t>Κ</a:t>
            </a:r>
            <a:r>
              <a:rPr lang="el-GR" dirty="0" smtClean="0"/>
              <a:t>αρδίτσας μετά την απελευθέρωση από τους Οθωμανούς</a:t>
            </a:r>
            <a:endParaRPr lang="el-GR" dirty="0"/>
          </a:p>
        </p:txBody>
      </p:sp>
      <p:sp>
        <p:nvSpPr>
          <p:cNvPr id="3" name="Θέση περιεχομένου 2"/>
          <p:cNvSpPr>
            <a:spLocks noGrp="1"/>
          </p:cNvSpPr>
          <p:nvPr>
            <p:ph idx="1"/>
          </p:nvPr>
        </p:nvSpPr>
        <p:spPr/>
        <p:txBody>
          <a:bodyPr/>
          <a:lstStyle/>
          <a:p>
            <a:r>
              <a:rPr lang="el-GR" dirty="0" smtClean="0"/>
              <a:t>Η Καρδίτσα ήταν ημιαστική περιοχή</a:t>
            </a:r>
          </a:p>
          <a:p>
            <a:r>
              <a:rPr lang="el-GR" dirty="0" smtClean="0"/>
              <a:t>Το 1882 ιδρύθηκαν στην Καρδίτσα το 1</a:t>
            </a:r>
            <a:r>
              <a:rPr lang="el-GR" baseline="30000" dirty="0" smtClean="0"/>
              <a:t>ο</a:t>
            </a:r>
            <a:r>
              <a:rPr lang="el-GR" dirty="0" smtClean="0"/>
              <a:t> Γυμνάσιο Αρρένων, το 1</a:t>
            </a:r>
            <a:r>
              <a:rPr lang="el-GR" baseline="30000" dirty="0" smtClean="0"/>
              <a:t>ο</a:t>
            </a:r>
            <a:r>
              <a:rPr lang="el-GR" dirty="0" smtClean="0"/>
              <a:t> Γυμνάσιο Θηλέων και το Ελληνικό σχολείο (σχολαρχείο)</a:t>
            </a:r>
          </a:p>
          <a:p>
            <a:r>
              <a:rPr lang="el-GR" dirty="0" smtClean="0"/>
              <a:t>Έως το 1888, έναν χρόνο πριν την ίδρυση του Γυμνασίου, οι απόφοιτοι του σχολαρχείου συνέχιζαν τις σπουδές τους στα Γυμνάσια των υπολοίπων θεσσαλικών πόλεων ή της Λαμίας</a:t>
            </a:r>
          </a:p>
          <a:p>
            <a:r>
              <a:rPr lang="el-GR" dirty="0" smtClean="0"/>
              <a:t>Ο τοπικός τύπος εκφράζει πολλές και βάσιμες διαμαρτυρίες για την έλλειψη Γυμνασίου</a:t>
            </a:r>
          </a:p>
          <a:p>
            <a:endParaRPr lang="el-GR" dirty="0"/>
          </a:p>
          <a:p>
            <a:endParaRPr lang="el-GR" dirty="0"/>
          </a:p>
        </p:txBody>
      </p:sp>
    </p:spTree>
    <p:extLst>
      <p:ext uri="{BB962C8B-B14F-4D97-AF65-F5344CB8AC3E}">
        <p14:creationId xmlns:p14="http://schemas.microsoft.com/office/powerpoint/2010/main" val="14372964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Ίδρυση ιδιοσυντήρητου Γυμνασίου το 1888</a:t>
            </a:r>
            <a:endParaRPr lang="el-GR" dirty="0"/>
          </a:p>
        </p:txBody>
      </p:sp>
      <p:sp>
        <p:nvSpPr>
          <p:cNvPr id="5" name="Θέση περιεχομένου 4"/>
          <p:cNvSpPr>
            <a:spLocks noGrp="1"/>
          </p:cNvSpPr>
          <p:nvPr>
            <p:ph idx="1"/>
          </p:nvPr>
        </p:nvSpPr>
        <p:spPr/>
        <p:txBody>
          <a:bodyPr/>
          <a:lstStyle/>
          <a:p>
            <a:r>
              <a:rPr lang="el-GR" dirty="0" smtClean="0"/>
              <a:t>Το κτήριο κατασκευάζεται με δαπάνη του Δήμου</a:t>
            </a:r>
          </a:p>
          <a:p>
            <a:r>
              <a:rPr lang="el-GR" dirty="0" smtClean="0"/>
              <a:t>Γνωστοί </a:t>
            </a:r>
            <a:r>
              <a:rPr lang="el-GR" dirty="0" err="1" smtClean="0"/>
              <a:t>Καρδιτσιώτες</a:t>
            </a:r>
            <a:r>
              <a:rPr lang="el-GR" dirty="0" smtClean="0"/>
              <a:t> προσφέρθηκαν να συνδράμουν</a:t>
            </a:r>
          </a:p>
          <a:p>
            <a:r>
              <a:rPr lang="el-GR" dirty="0" smtClean="0"/>
              <a:t>Παρά τη θετική εισήγηση και το ψήφισμα των δημοτικών συμβουλίων, η κυβέρνηση ανακάλεσε την απόφαση και ίδρυσε κρατικό δημοσυντήρητο  </a:t>
            </a:r>
            <a:r>
              <a:rPr lang="el-GR" dirty="0" err="1" smtClean="0"/>
              <a:t>ημιγυμνάσιο</a:t>
            </a:r>
            <a:r>
              <a:rPr lang="el-GR" dirty="0" smtClean="0"/>
              <a:t> 2 τάξεων</a:t>
            </a:r>
          </a:p>
          <a:p>
            <a:endParaRPr lang="el-GR" dirty="0" smtClean="0"/>
          </a:p>
          <a:p>
            <a:endParaRPr lang="el-GR" dirty="0"/>
          </a:p>
        </p:txBody>
      </p:sp>
    </p:spTree>
    <p:extLst>
      <p:ext uri="{BB962C8B-B14F-4D97-AF65-F5344CB8AC3E}">
        <p14:creationId xmlns:p14="http://schemas.microsoft.com/office/powerpoint/2010/main" val="14390892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1888-89</a:t>
            </a:r>
            <a:endParaRPr lang="el-GR" dirty="0"/>
          </a:p>
        </p:txBody>
      </p:sp>
      <p:sp>
        <p:nvSpPr>
          <p:cNvPr id="3" name="Θέση περιεχομένου 2"/>
          <p:cNvSpPr>
            <a:spLocks noGrp="1"/>
          </p:cNvSpPr>
          <p:nvPr>
            <p:ph idx="1"/>
          </p:nvPr>
        </p:nvSpPr>
        <p:spPr>
          <a:xfrm>
            <a:off x="457200" y="1988840"/>
            <a:ext cx="8229600" cy="4320520"/>
          </a:xfrm>
        </p:spPr>
        <p:txBody>
          <a:bodyPr/>
          <a:lstStyle/>
          <a:p>
            <a:r>
              <a:rPr lang="el-GR" dirty="0" smtClean="0"/>
              <a:t>Το νεοσύστατο δημοσυντήρητο Γυμνάσιο διανύει τον πρώτο χρόνο λειτουργίας του.</a:t>
            </a:r>
          </a:p>
          <a:p>
            <a:r>
              <a:rPr lang="el-GR" dirty="0" smtClean="0"/>
              <a:t>Οι επιχορηγήσεις των δήμων και οι εισφορές των πολιτών κάλυπταν τις αμοιβές των καθηγητών.</a:t>
            </a:r>
            <a:endParaRPr lang="el-GR" dirty="0"/>
          </a:p>
        </p:txBody>
      </p:sp>
    </p:spTree>
    <p:extLst>
      <p:ext uri="{BB962C8B-B14F-4D97-AF65-F5344CB8AC3E}">
        <p14:creationId xmlns:p14="http://schemas.microsoft.com/office/powerpoint/2010/main" val="31196951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Το Γυμνάσιο Καρδίτσας</a:t>
            </a:r>
            <a:br>
              <a:rPr lang="el-GR" dirty="0" smtClean="0"/>
            </a:br>
            <a:r>
              <a:rPr lang="el-GR" dirty="0" smtClean="0"/>
              <a:t>1889-1929</a:t>
            </a:r>
            <a:endParaRPr lang="el-GR" dirty="0"/>
          </a:p>
        </p:txBody>
      </p:sp>
      <p:sp>
        <p:nvSpPr>
          <p:cNvPr id="3" name="Θέση περιεχομένου 2"/>
          <p:cNvSpPr>
            <a:spLocks noGrp="1"/>
          </p:cNvSpPr>
          <p:nvPr>
            <p:ph idx="1"/>
          </p:nvPr>
        </p:nvSpPr>
        <p:spPr/>
        <p:txBody>
          <a:bodyPr/>
          <a:lstStyle/>
          <a:p>
            <a:r>
              <a:rPr lang="el-GR" dirty="0" smtClean="0"/>
              <a:t>Η Καρδίτσα αποκτά </a:t>
            </a:r>
            <a:r>
              <a:rPr lang="el-GR" dirty="0" err="1" smtClean="0"/>
              <a:t>τετρατάξιο</a:t>
            </a:r>
            <a:r>
              <a:rPr lang="el-GR" dirty="0" smtClean="0"/>
              <a:t> Γυμνάσιο</a:t>
            </a:r>
          </a:p>
          <a:p>
            <a:r>
              <a:rPr lang="el-GR" dirty="0" smtClean="0"/>
              <a:t>Ο πληθυσμός της Καρδίτσας τότε ήταν 7.000 κάτοικοι</a:t>
            </a:r>
          </a:p>
          <a:p>
            <a:r>
              <a:rPr lang="el-GR" dirty="0" smtClean="0"/>
              <a:t>Στο σχολείο, με την ίδρυσή του, γράφτηκαν 91 μαθητές.</a:t>
            </a:r>
            <a:endParaRPr lang="en-US" dirty="0" smtClean="0"/>
          </a:p>
          <a:p>
            <a:r>
              <a:rPr lang="el-GR" dirty="0" smtClean="0"/>
              <a:t>Αρκετοί </a:t>
            </a:r>
            <a:r>
              <a:rPr lang="el-GR" dirty="0" err="1" smtClean="0"/>
              <a:t>μαθητέςαναγκάζονται</a:t>
            </a:r>
            <a:r>
              <a:rPr lang="el-GR" dirty="0" smtClean="0"/>
              <a:t> να μετακινούνται καθημερινά με τα πόδια από απομακρυσμένες συνοικίες ή χωριά ή να φιλοξενούνται σε συγγενικά σπίτια</a:t>
            </a:r>
            <a:endParaRPr lang="el-GR" dirty="0"/>
          </a:p>
        </p:txBody>
      </p:sp>
    </p:spTree>
    <p:extLst>
      <p:ext uri="{BB962C8B-B14F-4D97-AF65-F5344CB8AC3E}">
        <p14:creationId xmlns:p14="http://schemas.microsoft.com/office/powerpoint/2010/main" val="22806077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Οι πρώτες απολυτήριες εξετάσεις του 1890</a:t>
            </a:r>
            <a:endParaRPr lang="el-GR" dirty="0"/>
          </a:p>
        </p:txBody>
      </p:sp>
      <p:sp>
        <p:nvSpPr>
          <p:cNvPr id="3" name="Θέση περιεχομένου 2"/>
          <p:cNvSpPr>
            <a:spLocks noGrp="1"/>
          </p:cNvSpPr>
          <p:nvPr>
            <p:ph idx="1"/>
          </p:nvPr>
        </p:nvSpPr>
        <p:spPr/>
        <p:txBody>
          <a:bodyPr/>
          <a:lstStyle/>
          <a:p>
            <a:r>
              <a:rPr lang="el-GR" dirty="0" smtClean="0"/>
              <a:t>Η πρώτη μέρα των εξετάσεων σφραγίστηκε από τον αιφνίδιο θάνατο ενός μαθητή.</a:t>
            </a:r>
          </a:p>
          <a:p>
            <a:r>
              <a:rPr lang="el-GR" dirty="0"/>
              <a:t>Υπήρξαν βαθμολογικά σκάνδαλα</a:t>
            </a:r>
          </a:p>
          <a:p>
            <a:r>
              <a:rPr lang="el-GR" dirty="0" smtClean="0"/>
              <a:t>Μαθητής που απορρίφτηκε έστειλε στην τοπική εφημερίδα </a:t>
            </a:r>
            <a:r>
              <a:rPr lang="el-GR" i="1" dirty="0" smtClean="0"/>
              <a:t>Θεσσαλιώτις</a:t>
            </a:r>
            <a:r>
              <a:rPr lang="el-GR" dirty="0" smtClean="0"/>
              <a:t> επιστολή-καταγγελία με την οποία ζητούσε παρέμβαση του Υπουργού Παιδείας</a:t>
            </a:r>
          </a:p>
          <a:p>
            <a:r>
              <a:rPr lang="el-GR" dirty="0" smtClean="0"/>
              <a:t>Η δημόσια καταγγελία στάθηκε καταλυτική</a:t>
            </a:r>
          </a:p>
          <a:p>
            <a:r>
              <a:rPr lang="el-GR" dirty="0" smtClean="0"/>
              <a:t>Οι καθηγητές απολύθηκαν συμπαρασύροντας και τον Γυμνασιάρχη</a:t>
            </a:r>
          </a:p>
          <a:p>
            <a:endParaRPr lang="el-GR" dirty="0"/>
          </a:p>
        </p:txBody>
      </p:sp>
    </p:spTree>
    <p:extLst>
      <p:ext uri="{BB962C8B-B14F-4D97-AF65-F5344CB8AC3E}">
        <p14:creationId xmlns:p14="http://schemas.microsoft.com/office/powerpoint/2010/main" val="3676148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Η κατάληψη του Γυμνασίου από τους Οθωμανούς</a:t>
            </a:r>
            <a:endParaRPr lang="el-GR" dirty="0"/>
          </a:p>
        </p:txBody>
      </p:sp>
      <p:sp>
        <p:nvSpPr>
          <p:cNvPr id="3" name="Θέση περιεχομένου 2"/>
          <p:cNvSpPr>
            <a:spLocks noGrp="1"/>
          </p:cNvSpPr>
          <p:nvPr>
            <p:ph idx="1"/>
          </p:nvPr>
        </p:nvSpPr>
        <p:spPr/>
        <p:txBody>
          <a:bodyPr/>
          <a:lstStyle/>
          <a:p>
            <a:r>
              <a:rPr lang="el-GR" dirty="0" smtClean="0"/>
              <a:t>Η κατάληψη της Θεσσαλίας από τους Οθωμανούς ήταν η τελευταία φάση ενός σύντομου ελληνοτουρκικού πολέμου</a:t>
            </a:r>
          </a:p>
          <a:p>
            <a:r>
              <a:rPr lang="el-GR" dirty="0" smtClean="0"/>
              <a:t>Η Καρδίτσα καταλήφθηκε στις 7 Μαΐου 1897 και διήρκησε έναν ολόκληρο χρόνο</a:t>
            </a:r>
          </a:p>
          <a:p>
            <a:r>
              <a:rPr lang="el-GR" dirty="0" smtClean="0"/>
              <a:t>Το Γυμνάσιο μεταβλήθηκε σε στρατ</a:t>
            </a:r>
            <a:r>
              <a:rPr lang="el-GR" dirty="0"/>
              <a:t>ώ</a:t>
            </a:r>
            <a:r>
              <a:rPr lang="el-GR" dirty="0" smtClean="0"/>
              <a:t>να και διέκοψε τη λειτουργία του για έναν χρόνο.</a:t>
            </a:r>
            <a:endParaRPr lang="el-GR" dirty="0"/>
          </a:p>
        </p:txBody>
      </p:sp>
    </p:spTree>
    <p:extLst>
      <p:ext uri="{BB962C8B-B14F-4D97-AF65-F5344CB8AC3E}">
        <p14:creationId xmlns:p14="http://schemas.microsoft.com/office/powerpoint/2010/main" val="36749360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TotalTime>
  <Words>878</Words>
  <Application>Microsoft Office PowerPoint</Application>
  <PresentationFormat>Προβολή στην οθόνη (4:3)</PresentationFormat>
  <Paragraphs>72</Paragraphs>
  <Slides>20</Slides>
  <Notes>0</Notes>
  <HiddenSlides>1</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Αποκορύφωμα</vt:lpstr>
      <vt:lpstr>Το 1ο πειραματικο γυμνασιο καρδιτσασ </vt:lpstr>
      <vt:lpstr>Παρουσίαση του PowerPoint</vt:lpstr>
      <vt:lpstr>Παρουσίαση του PowerPoint</vt:lpstr>
      <vt:lpstr>Τα σχολεία της Καρδίτσας μετά την απελευθέρωση από τους Οθωμανούς</vt:lpstr>
      <vt:lpstr>Ίδρυση ιδιοσυντήρητου Γυμνασίου το 1888</vt:lpstr>
      <vt:lpstr>1888-89</vt:lpstr>
      <vt:lpstr>Το Γυμνάσιο Καρδίτσας 1889-1929</vt:lpstr>
      <vt:lpstr>Οι πρώτες απολυτήριες εξετάσεις του 1890</vt:lpstr>
      <vt:lpstr>Η κατάληψη του Γυμνασίου από τους Οθωμανούς</vt:lpstr>
      <vt:lpstr>Το Γυμνάσιο κατά την 1η εικοσαετία του 20ου αιώνα (i)</vt:lpstr>
      <vt:lpstr>Το Γυμνάσιο κατά την 1η εικοσαετία του 20ου αιώνα (ii)</vt:lpstr>
      <vt:lpstr>To Γυμνάσιο Καρδίτσας από το 1929 ως το 1936</vt:lpstr>
      <vt:lpstr>Τα χρόνια 1936-37</vt:lpstr>
      <vt:lpstr>Τα Σχολεία της Καρδίτσας κατά τον 2ο Παγκόσμιο Πόλεμο </vt:lpstr>
      <vt:lpstr>H περίοδος του εμφυλίου</vt:lpstr>
      <vt:lpstr>H λειτουργία του Ά Γυμνασίου αρρένων κατά τη μεταπολεμική περίοδο (i)</vt:lpstr>
      <vt:lpstr>H μεταφορά σε νέο διδακτήριο</vt:lpstr>
      <vt:lpstr>Παρουσίαση του PowerPoint</vt:lpstr>
      <vt:lpstr>Η περίοδος μετά τον εμφύλιο</vt:lpstr>
      <vt:lpstr>Παρουσίαση του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Το 1ο Γυμνάσιο Καρδίτσας τώρα 1ο Πειραματικό Γυμνάσιο Καρδίτσας</dc:title>
  <dc:creator>user</dc:creator>
  <cp:lastModifiedBy>user</cp:lastModifiedBy>
  <cp:revision>22</cp:revision>
  <dcterms:created xsi:type="dcterms:W3CDTF">2022-05-18T08:56:53Z</dcterms:created>
  <dcterms:modified xsi:type="dcterms:W3CDTF">2022-06-03T05:56:32Z</dcterms:modified>
</cp:coreProperties>
</file>